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6" r:id="rId4"/>
  </p:sldMasterIdLst>
  <p:notesMasterIdLst>
    <p:notesMasterId r:id="rId59"/>
  </p:notesMasterIdLst>
  <p:handoutMasterIdLst>
    <p:handoutMasterId r:id="rId60"/>
  </p:handoutMasterIdLst>
  <p:sldIdLst>
    <p:sldId id="256" r:id="rId5"/>
    <p:sldId id="517" r:id="rId6"/>
    <p:sldId id="519" r:id="rId7"/>
    <p:sldId id="518" r:id="rId8"/>
    <p:sldId id="521" r:id="rId9"/>
    <p:sldId id="522" r:id="rId10"/>
    <p:sldId id="523" r:id="rId11"/>
    <p:sldId id="549" r:id="rId12"/>
    <p:sldId id="550" r:id="rId13"/>
    <p:sldId id="551" r:id="rId14"/>
    <p:sldId id="552" r:id="rId15"/>
    <p:sldId id="553" r:id="rId16"/>
    <p:sldId id="554" r:id="rId17"/>
    <p:sldId id="555" r:id="rId18"/>
    <p:sldId id="556" r:id="rId19"/>
    <p:sldId id="557" r:id="rId20"/>
    <p:sldId id="558" r:id="rId21"/>
    <p:sldId id="559" r:id="rId22"/>
    <p:sldId id="560" r:id="rId23"/>
    <p:sldId id="561" r:id="rId24"/>
    <p:sldId id="562" r:id="rId25"/>
    <p:sldId id="563" r:id="rId26"/>
    <p:sldId id="564" r:id="rId27"/>
    <p:sldId id="565" r:id="rId28"/>
    <p:sldId id="566" r:id="rId29"/>
    <p:sldId id="567" r:id="rId30"/>
    <p:sldId id="568" r:id="rId31"/>
    <p:sldId id="569" r:id="rId32"/>
    <p:sldId id="570" r:id="rId33"/>
    <p:sldId id="571" r:id="rId34"/>
    <p:sldId id="572" r:id="rId35"/>
    <p:sldId id="573" r:id="rId36"/>
    <p:sldId id="574" r:id="rId37"/>
    <p:sldId id="575" r:id="rId38"/>
    <p:sldId id="576" r:id="rId39"/>
    <p:sldId id="578" r:id="rId40"/>
    <p:sldId id="577" r:id="rId41"/>
    <p:sldId id="579" r:id="rId42"/>
    <p:sldId id="580" r:id="rId43"/>
    <p:sldId id="581" r:id="rId44"/>
    <p:sldId id="582" r:id="rId45"/>
    <p:sldId id="583" r:id="rId46"/>
    <p:sldId id="584" r:id="rId47"/>
    <p:sldId id="585" r:id="rId48"/>
    <p:sldId id="586" r:id="rId49"/>
    <p:sldId id="587" r:id="rId50"/>
    <p:sldId id="589" r:id="rId51"/>
    <p:sldId id="588" r:id="rId52"/>
    <p:sldId id="590" r:id="rId53"/>
    <p:sldId id="591" r:id="rId54"/>
    <p:sldId id="592" r:id="rId55"/>
    <p:sldId id="593" r:id="rId56"/>
    <p:sldId id="594" r:id="rId57"/>
    <p:sldId id="595" r:id="rId58"/>
  </p:sldIdLst>
  <p:sldSz cx="9144000" cy="6858000" type="screen4x3"/>
  <p:notesSz cx="9928225" cy="6797675"/>
  <p:custDataLst>
    <p:tags r:id="rId61"/>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0"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F9B277"/>
    <a:srgbClr val="FFB3B3"/>
    <a:srgbClr val="FCD5B5"/>
    <a:srgbClr val="92D050"/>
    <a:srgbClr val="FF7575"/>
    <a:srgbClr val="D7E4BD"/>
    <a:srgbClr val="B21212"/>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382" autoAdjust="0"/>
    <p:restoredTop sz="94646" autoAdjust="0"/>
  </p:normalViewPr>
  <p:slideViewPr>
    <p:cSldViewPr>
      <p:cViewPr varScale="1">
        <p:scale>
          <a:sx n="74" d="100"/>
          <a:sy n="74" d="100"/>
        </p:scale>
        <p:origin x="1476"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tags" Target="tags/tag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379622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390961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6859865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6584978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41970276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3067394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0183607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5037227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4144138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793621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825272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273412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15520558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8738857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3215822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7850866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534423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641537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2064363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9592433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1549007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508437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3659559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8410119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0027642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284425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6130731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664466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4694605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8024363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14167614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235033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2935040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7518041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24578761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3272238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19896622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42069380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1470518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8744439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2554380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40283597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92861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087982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11742977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17324723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33261680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15545111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4222008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28186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729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365788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675669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3.xml"/><Relationship Id="rId7" Type="http://schemas.openxmlformats.org/officeDocument/2006/relationships/slide" Target="../slides/slide30.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29.xml"/><Relationship Id="rId5" Type="http://schemas.openxmlformats.org/officeDocument/2006/relationships/image" Target="../media/image2.jpeg"/><Relationship Id="rId4" Type="http://schemas.openxmlformats.org/officeDocument/2006/relationships/slide" Target="../slides/slide1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736961" cy="615053"/>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144740" y="659677"/>
            <a:ext cx="151774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2.1 – Marketing Mix</a:t>
            </a:r>
            <a:endParaRPr lang="en-GB" sz="12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02158" y="659677"/>
            <a:ext cx="881733"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45720" rIns="45720" rtlCol="0" anchor="ctr"/>
          <a:lstStyle/>
          <a:p>
            <a:pPr algn="ctr"/>
            <a:r>
              <a:rPr lang="en-GB" sz="1200" b="1" dirty="0" smtClean="0">
                <a:latin typeface="Arial" panose="020B0604020202020204" pitchFamily="34" charset="0"/>
                <a:cs typeface="Arial" panose="020B0604020202020204" pitchFamily="34" charset="0"/>
              </a:rPr>
              <a:t>Questions</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2723334" y="659677"/>
            <a:ext cx="118122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2.2</a:t>
            </a:r>
            <a:r>
              <a:rPr lang="en-GB" sz="1200" b="1" baseline="0" dirty="0" smtClean="0">
                <a:latin typeface="Arial" panose="020B0604020202020204" pitchFamily="34" charset="0"/>
                <a:cs typeface="Arial" panose="020B0604020202020204" pitchFamily="34" charset="0"/>
              </a:rPr>
              <a:t> – Life Cycle</a:t>
            </a:r>
            <a:endParaRPr lang="en-GB" sz="1200" b="1" dirty="0">
              <a:latin typeface="Arial" panose="020B0604020202020204" pitchFamily="34" charset="0"/>
              <a:cs typeface="Arial" panose="020B0604020202020204" pitchFamily="34" charset="0"/>
            </a:endParaRPr>
          </a:p>
        </p:txBody>
      </p:sp>
      <p:pic>
        <p:nvPicPr>
          <p:cNvPr id="22" name="Picture 21" descr="111004 logo tbs rehab slogan and  hi def.jpg"/>
          <p:cNvPicPr/>
          <p:nvPr userDrawn="1"/>
        </p:nvPicPr>
        <p:blipFill>
          <a:blip r:embed="rId5" cstate="screen">
            <a:extLst>
              <a:ext uri="{28A0092B-C50C-407E-A947-70E740481C1C}">
                <a14:useLocalDpi xmlns:a14="http://schemas.microsoft.com/office/drawing/2010/main"/>
              </a:ext>
            </a:extLst>
          </a:blip>
          <a:stretch>
            <a:fillRect/>
          </a:stretch>
        </p:blipFill>
        <p:spPr>
          <a:xfrm>
            <a:off x="7772457" y="44624"/>
            <a:ext cx="1336047" cy="972243"/>
          </a:xfrm>
          <a:prstGeom prst="rect">
            <a:avLst/>
          </a:prstGeom>
        </p:spPr>
      </p:pic>
      <p:sp>
        <p:nvSpPr>
          <p:cNvPr id="8" name="Round Same Side Corner Rectangle 7">
            <a:hlinkClick r:id="rId6" action="ppaction://hlinksldjump"/>
          </p:cNvPr>
          <p:cNvSpPr/>
          <p:nvPr userDrawn="1"/>
        </p:nvSpPr>
        <p:spPr>
          <a:xfrm>
            <a:off x="3965405" y="659677"/>
            <a:ext cx="148184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2.3 – Boston Matrix</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1016867"/>
            <a:ext cx="8787383" cy="5724501"/>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9" name="Round Same Side Corner Rectangle 8">
            <a:hlinkClick r:id="rId7" action="ppaction://hlinksldjump"/>
          </p:cNvPr>
          <p:cNvSpPr/>
          <p:nvPr userDrawn="1"/>
        </p:nvSpPr>
        <p:spPr>
          <a:xfrm>
            <a:off x="5508104" y="659677"/>
            <a:ext cx="122413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2.4 – Cash Flow</a:t>
            </a:r>
            <a:endParaRPr lang="en-GB" sz="12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hyperlink" Target="Resources/Chapter%2002/2.1%20-%20Dyson%20Marketing%20Mix.docx" TargetMode="Externa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hyperlink" Target="Resources/Chapter%2002/2.1%20-%20Dyson%20Marketing%20Mix.docx" TargetMode="Externa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Resources/Chapter%2002/2.1%20-%20Dyson%20Marketing%20Mix.docx" TargetMode="Externa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29.xml.rels><?xml version="1.0" encoding="UTF-8" standalone="yes"?>
<Relationships xmlns="http://schemas.openxmlformats.org/package/2006/relationships"><Relationship Id="rId8" Type="http://schemas.openxmlformats.org/officeDocument/2006/relationships/image" Target="../media/image33.png"/><Relationship Id="rId3" Type="http://schemas.microsoft.com/office/2007/relationships/media" Target="../media/media2.mp4"/><Relationship Id="rId7" Type="http://schemas.openxmlformats.org/officeDocument/2006/relationships/image" Target="../media/image32.gif"/><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29.xml"/><Relationship Id="rId11" Type="http://schemas.openxmlformats.org/officeDocument/2006/relationships/hyperlink" Target="Resources/Chapter%2002/2.3%20-%20Marketing-%20The%20Boston%20Matrix.mp4" TargetMode="External"/><Relationship Id="rId5" Type="http://schemas.openxmlformats.org/officeDocument/2006/relationships/slideLayout" Target="../slideLayouts/slideLayout2.xml"/><Relationship Id="rId10" Type="http://schemas.openxmlformats.org/officeDocument/2006/relationships/hyperlink" Target="Resources/Chapter%2002/2.3%20-%20Boston%20matrix.mp4" TargetMode="External"/><Relationship Id="rId4" Type="http://schemas.openxmlformats.org/officeDocument/2006/relationships/video" Target="../media/media2.mp4"/><Relationship Id="rId9" Type="http://schemas.openxmlformats.org/officeDocument/2006/relationships/image" Target="../media/image3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33.png"/><Relationship Id="rId3" Type="http://schemas.microsoft.com/office/2007/relationships/media" Target="../media/media2.mp4"/><Relationship Id="rId7" Type="http://schemas.openxmlformats.org/officeDocument/2006/relationships/image" Target="../media/image32.gif"/><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30.xml"/><Relationship Id="rId11" Type="http://schemas.openxmlformats.org/officeDocument/2006/relationships/hyperlink" Target="Resources/Chapter%2002/2.3%20-%20Marketing-%20The%20Boston%20Matrix.mp4" TargetMode="External"/><Relationship Id="rId5" Type="http://schemas.openxmlformats.org/officeDocument/2006/relationships/slideLayout" Target="../slideLayouts/slideLayout2.xml"/><Relationship Id="rId10" Type="http://schemas.openxmlformats.org/officeDocument/2006/relationships/hyperlink" Target="Resources/Chapter%2002/2.3%20-%20Boston%20matrix.mp4" TargetMode="External"/><Relationship Id="rId4" Type="http://schemas.openxmlformats.org/officeDocument/2006/relationships/video" Target="../media/media2.mp4"/><Relationship Id="rId9" Type="http://schemas.openxmlformats.org/officeDocument/2006/relationships/image" Target="../media/image3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hyperlink" Target="Resources/Chapter%2002/1%20-%20Exam%20Questions.docx" TargetMode="External"/><Relationship Id="rId4" Type="http://schemas.openxmlformats.org/officeDocument/2006/relationships/image" Target="../media/image36.jpeg"/></Relationships>
</file>

<file path=ppt/slides/_rels/slide38.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hyperlink" Target="Resources/Chapter%2002/1%20-%20Exam%20Questions.docx"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hyperlink" Target="Resources/Chapter%2002/1%20-%20Exam%20Questions.docx"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46.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hyperlink" Target="Resources/Chapter%2002/1%20-%20Exam%20Questions.docx"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hyperlink" Target="Resources/Chapter%2002/1%20-%20Exam%20Questions.docx" TargetMode="External"/><Relationship Id="rId4" Type="http://schemas.openxmlformats.org/officeDocument/2006/relationships/image" Target="../media/image43.png"/></Relationships>
</file>

<file path=ppt/slides/_rels/slide5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hyperlink" Target="Resources/Chapter%2002/1%20-%20Exam%20Questions.docx"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301208"/>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Aft>
                <a:spcPts val="400"/>
              </a:spcAft>
            </a:pPr>
            <a:r>
              <a:rPr lang="en-GB"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 – Developing New Business Ideas</a:t>
            </a:r>
          </a:p>
          <a:p>
            <a:pPr>
              <a:spcAft>
                <a:spcPts val="400"/>
              </a:spcAft>
            </a:pP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Chapter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02 - The Marketing Mix</a:t>
            </a:r>
            <a:endParaRPr lang="en-GB" sz="6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Rectangle 9"/>
          <p:cNvSpPr/>
          <p:nvPr/>
        </p:nvSpPr>
        <p:spPr>
          <a:xfrm>
            <a:off x="179512" y="141600"/>
            <a:ext cx="8841953"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267744" y="188640"/>
            <a:ext cx="669674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Business </a:t>
            </a:r>
            <a:r>
              <a:rPr lang="en-GB" sz="3200" b="1" dirty="0" err="1" smtClean="0">
                <a:solidFill>
                  <a:schemeClr val="tx1">
                    <a:lumMod val="50000"/>
                    <a:lumOff val="50000"/>
                  </a:schemeClr>
                </a:solidFill>
              </a:rPr>
              <a:t>EdExcel</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1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51920" y="1921358"/>
            <a:ext cx="5160301" cy="325098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88641"/>
            <a:ext cx="1698446" cy="163121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6696744" cy="5493812"/>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1600" dirty="0" smtClean="0"/>
              <a:t>Product benefits can be enhanced in various ways; the effect will be to make the product better value for money. But sales are not increased only by price or product changes. </a:t>
            </a:r>
            <a:r>
              <a:rPr lang="en-US" sz="1600" b="1" dirty="0" smtClean="0"/>
              <a:t>Promotion </a:t>
            </a:r>
            <a:r>
              <a:rPr lang="en-US" sz="1600" dirty="0" smtClean="0"/>
              <a:t>of the product through advertising, packaging, special offers and the provision of information can be very important. This may create a </a:t>
            </a:r>
            <a:r>
              <a:rPr lang="en-US" sz="1600" dirty="0" err="1" smtClean="0"/>
              <a:t>favourable</a:t>
            </a:r>
            <a:r>
              <a:rPr lang="en-US" sz="1600" dirty="0" smtClean="0"/>
              <a:t> image for the product, or it may simply inform potential customers of its existence.</a:t>
            </a:r>
          </a:p>
          <a:p>
            <a:pPr marL="398463" indent="-398463">
              <a:spcAft>
                <a:spcPts val="600"/>
              </a:spcAft>
              <a:buClr>
                <a:schemeClr val="accent6">
                  <a:lumMod val="50000"/>
                </a:schemeClr>
              </a:buClr>
              <a:buFont typeface="Wingdings 3" panose="05040102010807070707" pitchFamily="18" charset="2"/>
              <a:buChar char=""/>
            </a:pPr>
            <a:r>
              <a:rPr lang="en-US" sz="1600" dirty="0" smtClean="0"/>
              <a:t>Distribution </a:t>
            </a:r>
            <a:r>
              <a:rPr lang="en-US" sz="1600" dirty="0"/>
              <a:t>can also play a part in the marketing process. This can influence the way products are made available to potential customers. By carefully selecting the retail outlets they will use, businesses seek to make their products easily accessible to as many people as possible. So when doing their market research, they may look for locations which will be most likely to bring in the customers. Footfalls (the typical number of people walking by) may have to be balanced against the rental costs of the outlet. </a:t>
            </a:r>
            <a:endParaRPr lang="en-US" sz="1600" dirty="0" smtClean="0"/>
          </a:p>
          <a:p>
            <a:pPr marL="398463" indent="-398463">
              <a:spcAft>
                <a:spcPts val="600"/>
              </a:spcAft>
              <a:buClr>
                <a:schemeClr val="accent6">
                  <a:lumMod val="50000"/>
                </a:schemeClr>
              </a:buClr>
              <a:buFont typeface="Wingdings 3" panose="05040102010807070707" pitchFamily="18" charset="2"/>
              <a:buChar char=""/>
            </a:pPr>
            <a:r>
              <a:rPr lang="en-US" sz="1600" dirty="0" smtClean="0"/>
              <a:t>Discounts </a:t>
            </a:r>
            <a:r>
              <a:rPr lang="en-US" sz="1600" dirty="0"/>
              <a:t>may be needed to persuade independent stockists to sell the product. Businesses even get involved in the way the retail outlet displays their products. Or they may try to 'cut out the middleman' by selling direct to customers rather than using a wholesaler as an intermediary. This aspect of marketing is often referred to as </a:t>
            </a:r>
            <a:r>
              <a:rPr lang="en-US" sz="1600" b="1" dirty="0"/>
              <a:t>'place</a:t>
            </a:r>
            <a:r>
              <a:rPr lang="en-US" sz="1600" dirty="0"/>
              <a:t>'.</a:t>
            </a:r>
          </a:p>
        </p:txBody>
      </p:sp>
      <p:sp>
        <p:nvSpPr>
          <p:cNvPr id="6" name="Title 1"/>
          <p:cNvSpPr>
            <a:spLocks noGrp="1"/>
          </p:cNvSpPr>
          <p:nvPr>
            <p:ph type="title"/>
          </p:nvPr>
        </p:nvSpPr>
        <p:spPr>
          <a:xfrm>
            <a:off x="35496" y="72008"/>
            <a:ext cx="7704856" cy="548680"/>
          </a:xfrm>
        </p:spPr>
        <p:txBody>
          <a:bodyPr>
            <a:noAutofit/>
          </a:bodyPr>
          <a:lstStyle/>
          <a:p>
            <a:r>
              <a:rPr lang="en-GB" dirty="0" smtClean="0"/>
              <a:t>2.1 – Marketing Mix</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a:t>
            </a:r>
            <a:endParaRPr lang="en-GB" sz="1200" b="1" dirty="0">
              <a:latin typeface="Arial" panose="020B0604020202020204" pitchFamily="34" charset="0"/>
              <a:cs typeface="Arial" panose="020B0604020202020204" pitchFamily="34" charset="0"/>
            </a:endParaRPr>
          </a:p>
        </p:txBody>
      </p:sp>
      <p:pic>
        <p:nvPicPr>
          <p:cNvPr id="2050" name="Picture 2" descr="Image result for airport executive loun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8264" y="1116385"/>
            <a:ext cx="1944216" cy="103403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airport executive loun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0439" r="24122"/>
          <a:stretch/>
        </p:blipFill>
        <p:spPr bwMode="auto">
          <a:xfrm>
            <a:off x="6945343" y="2276872"/>
            <a:ext cx="1916753" cy="134207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airport executive loun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264" y="3717032"/>
            <a:ext cx="1913832" cy="127651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airport executive lounge"/>
          <p:cNvPicPr>
            <a:picLocks noChangeAspect="1" noChangeArrowheads="1"/>
          </p:cNvPicPr>
          <p:nvPr/>
        </p:nvPicPr>
        <p:blipFill rotWithShape="1">
          <a:blip r:embed="rId6">
            <a:extLst>
              <a:ext uri="{28A0092B-C50C-407E-A947-70E740481C1C}">
                <a14:useLocalDpi xmlns:a14="http://schemas.microsoft.com/office/drawing/2010/main" val="0"/>
              </a:ext>
            </a:extLst>
          </a:blip>
          <a:srcRect l="10078" r="6075"/>
          <a:stretch/>
        </p:blipFill>
        <p:spPr bwMode="auto">
          <a:xfrm>
            <a:off x="6942995" y="5085184"/>
            <a:ext cx="1949485" cy="1551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728736"/>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5400600" cy="4570482"/>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2200" dirty="0" smtClean="0"/>
              <a:t>The </a:t>
            </a:r>
            <a:r>
              <a:rPr lang="en-US" sz="2200" dirty="0"/>
              <a:t>best possible marketing mix will be the one that has been precisely matched to the needs of the situation. (See Figure 1.) Any one of the 4Ps can be crucial in determining the outcome in terms of quantity sold, sales revenue or profit. </a:t>
            </a:r>
            <a:endParaRPr lang="en-US" sz="2200" dirty="0" smtClean="0"/>
          </a:p>
          <a:p>
            <a:pPr marL="398463" indent="-398463">
              <a:spcAft>
                <a:spcPts val="600"/>
              </a:spcAft>
              <a:buClr>
                <a:schemeClr val="accent6">
                  <a:lumMod val="50000"/>
                </a:schemeClr>
              </a:buClr>
              <a:buFont typeface="Wingdings 3" panose="05040102010807070707" pitchFamily="18" charset="2"/>
              <a:buChar char=""/>
            </a:pPr>
            <a:r>
              <a:rPr lang="en-US" sz="2200" dirty="0" smtClean="0"/>
              <a:t>Business </a:t>
            </a:r>
            <a:r>
              <a:rPr lang="en-US" sz="2200" dirty="0"/>
              <a:t>success depends on selecting marketing strategies that are appropriate for the product and the market. That means deciding which aspects of the 4Ps are most important and developing them.</a:t>
            </a:r>
          </a:p>
        </p:txBody>
      </p:sp>
      <p:sp>
        <p:nvSpPr>
          <p:cNvPr id="6" name="Title 1"/>
          <p:cNvSpPr>
            <a:spLocks noGrp="1"/>
          </p:cNvSpPr>
          <p:nvPr>
            <p:ph type="title"/>
          </p:nvPr>
        </p:nvSpPr>
        <p:spPr>
          <a:xfrm>
            <a:off x="35496" y="72008"/>
            <a:ext cx="7704856" cy="548680"/>
          </a:xfrm>
        </p:spPr>
        <p:txBody>
          <a:bodyPr>
            <a:noAutofit/>
          </a:bodyPr>
          <a:lstStyle/>
          <a:p>
            <a:r>
              <a:rPr lang="en-GB" dirty="0" smtClean="0"/>
              <a:t>2.1 – Marketing Mix</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a:t>
            </a:r>
            <a:endParaRPr lang="en-GB" sz="1200" b="1" dirty="0">
              <a:latin typeface="Arial" panose="020B0604020202020204" pitchFamily="34" charset="0"/>
              <a:cs typeface="Arial" panose="020B0604020202020204" pitchFamily="34" charset="0"/>
            </a:endParaRPr>
          </a:p>
        </p:txBody>
      </p:sp>
      <p:sp>
        <p:nvSpPr>
          <p:cNvPr id="3" name="Rectangle 2"/>
          <p:cNvSpPr/>
          <p:nvPr/>
        </p:nvSpPr>
        <p:spPr>
          <a:xfrm>
            <a:off x="251520" y="5899919"/>
            <a:ext cx="8568952" cy="769441"/>
          </a:xfrm>
          <a:prstGeom prst="rect">
            <a:avLst/>
          </a:prstGeom>
          <a:solidFill>
            <a:schemeClr val="accent6">
              <a:lumMod val="40000"/>
              <a:lumOff val="60000"/>
            </a:schemeClr>
          </a:solidFill>
          <a:ln w="57150">
            <a:solidFill>
              <a:srgbClr val="002060"/>
            </a:solidFill>
          </a:ln>
        </p:spPr>
        <p:txBody>
          <a:bodyPr wrap="square">
            <a:spAutoFit/>
          </a:bodyPr>
          <a:lstStyle/>
          <a:p>
            <a:pPr indent="-190500" algn="just">
              <a:spcBef>
                <a:spcPts val="900"/>
              </a:spcBef>
              <a:spcAft>
                <a:spcPts val="0"/>
              </a:spcAft>
            </a:pPr>
            <a:r>
              <a:rPr lang="en-US" sz="2200" dirty="0">
                <a:latin typeface="Arial" panose="020B0604020202020204" pitchFamily="34" charset="0"/>
                <a:ea typeface="Segoe UI" panose="020B0502040204020203" pitchFamily="34" charset="0"/>
                <a:cs typeface="Arial" panose="020B0604020202020204" pitchFamily="34" charset="0"/>
              </a:rPr>
              <a:t>The </a:t>
            </a:r>
            <a:r>
              <a:rPr lang="en-US" sz="2200" b="1" dirty="0">
                <a:solidFill>
                  <a:srgbClr val="000000"/>
                </a:solidFill>
                <a:latin typeface="Arial" panose="020B0604020202020204" pitchFamily="34" charset="0"/>
                <a:ea typeface="Segoe UI" panose="020B0502040204020203" pitchFamily="34" charset="0"/>
                <a:cs typeface="Arial" panose="020B0604020202020204" pitchFamily="34" charset="0"/>
              </a:rPr>
              <a:t>marketing mix </a:t>
            </a:r>
            <a:r>
              <a:rPr lang="en-US" sz="2200" dirty="0">
                <a:latin typeface="Arial" panose="020B0604020202020204" pitchFamily="34" charset="0"/>
                <a:ea typeface="Segoe UI" panose="020B0502040204020203" pitchFamily="34" charset="0"/>
                <a:cs typeface="Arial" panose="020B0604020202020204" pitchFamily="34" charset="0"/>
              </a:rPr>
              <a:t>includes decisions relating to </a:t>
            </a:r>
            <a:r>
              <a:rPr lang="en-US" sz="2200" b="1" dirty="0">
                <a:solidFill>
                  <a:srgbClr val="000000"/>
                </a:solidFill>
                <a:latin typeface="Arial" panose="020B0604020202020204" pitchFamily="34" charset="0"/>
                <a:ea typeface="Segoe UI" panose="020B0502040204020203" pitchFamily="34" charset="0"/>
                <a:cs typeface="Arial" panose="020B0604020202020204" pitchFamily="34" charset="0"/>
              </a:rPr>
              <a:t>price, product, promotion </a:t>
            </a:r>
            <a:r>
              <a:rPr lang="en-US" sz="2200" dirty="0">
                <a:latin typeface="Arial" panose="020B0604020202020204" pitchFamily="34" charset="0"/>
                <a:ea typeface="Segoe UI" panose="020B0502040204020203" pitchFamily="34" charset="0"/>
                <a:cs typeface="Arial" panose="020B0604020202020204" pitchFamily="34" charset="0"/>
              </a:rPr>
              <a:t>and </a:t>
            </a:r>
            <a:r>
              <a:rPr lang="en-US" sz="2200" b="1" dirty="0">
                <a:solidFill>
                  <a:srgbClr val="000000"/>
                </a:solidFill>
                <a:latin typeface="Arial" panose="020B0604020202020204" pitchFamily="34" charset="0"/>
                <a:ea typeface="Segoe UI" panose="020B0502040204020203" pitchFamily="34" charset="0"/>
                <a:cs typeface="Arial" panose="020B0604020202020204" pitchFamily="34" charset="0"/>
              </a:rPr>
              <a:t>place, </a:t>
            </a:r>
            <a:r>
              <a:rPr lang="en-US" sz="2200" dirty="0">
                <a:latin typeface="Arial" panose="020B0604020202020204" pitchFamily="34" charset="0"/>
                <a:ea typeface="Segoe UI" panose="020B0502040204020203" pitchFamily="34" charset="0"/>
                <a:cs typeface="Arial" panose="020B0604020202020204" pitchFamily="34" charset="0"/>
              </a:rPr>
              <a:t>some­times referred to as the 4 Ps.</a:t>
            </a:r>
            <a:endParaRPr lang="en-GB" sz="2200" dirty="0">
              <a:effectLst/>
              <a:latin typeface="Arial" panose="020B0604020202020204" pitchFamily="34" charset="0"/>
              <a:ea typeface="Segoe UI" panose="020B0502040204020203" pitchFamily="34" charset="0"/>
              <a:cs typeface="Arial" panose="020B0604020202020204" pitchFamily="34" charset="0"/>
            </a:endParaRPr>
          </a:p>
        </p:txBody>
      </p:sp>
      <p:sp>
        <p:nvSpPr>
          <p:cNvPr id="4" name="Rounded Rectangle 3"/>
          <p:cNvSpPr/>
          <p:nvPr/>
        </p:nvSpPr>
        <p:spPr>
          <a:xfrm>
            <a:off x="5652120" y="1196752"/>
            <a:ext cx="3168352" cy="504056"/>
          </a:xfrm>
          <a:prstGeom prst="roundRect">
            <a:avLst/>
          </a:prstGeom>
          <a:solidFill>
            <a:schemeClr val="tx2">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rPr>
              <a:t>Analyse the situation</a:t>
            </a:r>
            <a:endParaRPr lang="en-GB" b="1" dirty="0">
              <a:solidFill>
                <a:schemeClr val="tx1"/>
              </a:solidFill>
            </a:endParaRPr>
          </a:p>
        </p:txBody>
      </p:sp>
      <p:sp>
        <p:nvSpPr>
          <p:cNvPr id="11" name="Rounded Rectangle 10"/>
          <p:cNvSpPr/>
          <p:nvPr/>
        </p:nvSpPr>
        <p:spPr>
          <a:xfrm>
            <a:off x="5652120" y="2420888"/>
            <a:ext cx="3168352" cy="504056"/>
          </a:xfrm>
          <a:prstGeom prst="roundRect">
            <a:avLst/>
          </a:prstGeom>
          <a:solidFill>
            <a:schemeClr val="tx2">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rPr>
              <a:t>Identify Market Segment</a:t>
            </a:r>
            <a:endParaRPr lang="en-GB" b="1" dirty="0">
              <a:solidFill>
                <a:schemeClr val="tx1"/>
              </a:solidFill>
            </a:endParaRPr>
          </a:p>
        </p:txBody>
      </p:sp>
      <p:sp>
        <p:nvSpPr>
          <p:cNvPr id="12" name="Rounded Rectangle 11"/>
          <p:cNvSpPr/>
          <p:nvPr/>
        </p:nvSpPr>
        <p:spPr>
          <a:xfrm>
            <a:off x="5652120" y="3645024"/>
            <a:ext cx="3168352" cy="504056"/>
          </a:xfrm>
          <a:prstGeom prst="roundRect">
            <a:avLst/>
          </a:prstGeom>
          <a:solidFill>
            <a:schemeClr val="tx2">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rPr>
              <a:t>Target the Market</a:t>
            </a:r>
            <a:endParaRPr lang="en-GB" b="1" dirty="0">
              <a:solidFill>
                <a:schemeClr val="tx1"/>
              </a:solidFill>
            </a:endParaRPr>
          </a:p>
        </p:txBody>
      </p:sp>
      <p:sp>
        <p:nvSpPr>
          <p:cNvPr id="13" name="Rounded Rectangle 12"/>
          <p:cNvSpPr/>
          <p:nvPr/>
        </p:nvSpPr>
        <p:spPr>
          <a:xfrm>
            <a:off x="5652120" y="4869160"/>
            <a:ext cx="3168352" cy="504056"/>
          </a:xfrm>
          <a:prstGeom prst="roundRect">
            <a:avLst/>
          </a:prstGeom>
          <a:solidFill>
            <a:schemeClr val="tx2">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rPr>
              <a:t>Develop Marketing Mix</a:t>
            </a:r>
            <a:endParaRPr lang="en-GB" b="1" dirty="0">
              <a:solidFill>
                <a:schemeClr val="tx1"/>
              </a:solidFill>
            </a:endParaRPr>
          </a:p>
        </p:txBody>
      </p:sp>
      <p:sp>
        <p:nvSpPr>
          <p:cNvPr id="5" name="TextBox 4"/>
          <p:cNvSpPr txBox="1"/>
          <p:nvPr/>
        </p:nvSpPr>
        <p:spPr>
          <a:xfrm>
            <a:off x="4681071" y="5451901"/>
            <a:ext cx="4211409" cy="369332"/>
          </a:xfrm>
          <a:prstGeom prst="rect">
            <a:avLst/>
          </a:prstGeom>
          <a:noFill/>
        </p:spPr>
        <p:txBody>
          <a:bodyPr wrap="none" rtlCol="0">
            <a:spAutoFit/>
          </a:bodyPr>
          <a:lstStyle/>
          <a:p>
            <a:r>
              <a:rPr lang="en-GB" i="1" dirty="0" smtClean="0"/>
              <a:t>Figure 1- Developing the marketing mix</a:t>
            </a:r>
            <a:endParaRPr lang="en-GB" i="1" dirty="0"/>
          </a:p>
        </p:txBody>
      </p:sp>
      <p:sp>
        <p:nvSpPr>
          <p:cNvPr id="8" name="Down Arrow 7"/>
          <p:cNvSpPr/>
          <p:nvPr/>
        </p:nvSpPr>
        <p:spPr>
          <a:xfrm>
            <a:off x="6984268" y="1844824"/>
            <a:ext cx="504056" cy="432048"/>
          </a:xfrm>
          <a:prstGeom prst="downArrow">
            <a:avLst/>
          </a:prstGeom>
          <a:solidFill>
            <a:schemeClr val="accent6">
              <a:lumMod val="75000"/>
            </a:schemeClr>
          </a:solidFill>
          <a:ln w="38100">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Down Arrow 15"/>
          <p:cNvSpPr/>
          <p:nvPr/>
        </p:nvSpPr>
        <p:spPr>
          <a:xfrm>
            <a:off x="6984268" y="3068960"/>
            <a:ext cx="504056" cy="432048"/>
          </a:xfrm>
          <a:prstGeom prst="downArrow">
            <a:avLst/>
          </a:prstGeom>
          <a:solidFill>
            <a:schemeClr val="accent6">
              <a:lumMod val="75000"/>
            </a:schemeClr>
          </a:solidFill>
          <a:ln w="38100">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Down Arrow 16"/>
          <p:cNvSpPr/>
          <p:nvPr/>
        </p:nvSpPr>
        <p:spPr>
          <a:xfrm>
            <a:off x="6984268" y="4293096"/>
            <a:ext cx="504056" cy="432048"/>
          </a:xfrm>
          <a:prstGeom prst="downArrow">
            <a:avLst/>
          </a:prstGeom>
          <a:solidFill>
            <a:schemeClr val="accent6">
              <a:lumMod val="75000"/>
            </a:schemeClr>
          </a:solidFill>
          <a:ln w="38100">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38170451"/>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6696744" cy="5555367"/>
          </a:xfrm>
          <a:prstGeom prst="rect">
            <a:avLst/>
          </a:prstGeom>
        </p:spPr>
        <p:txBody>
          <a:bodyPr wrap="square">
            <a:spAutoFit/>
          </a:bodyPr>
          <a:lstStyle/>
          <a:p>
            <a:pPr>
              <a:spcAft>
                <a:spcPts val="600"/>
              </a:spcAft>
              <a:buClr>
                <a:schemeClr val="accent6">
                  <a:lumMod val="50000"/>
                </a:schemeClr>
              </a:buClr>
            </a:pPr>
            <a:r>
              <a:rPr lang="en-US" sz="2000" b="1" dirty="0">
                <a:solidFill>
                  <a:srgbClr val="002060"/>
                </a:solidFill>
              </a:rPr>
              <a:t>It's an ill wind that blows nobody any good</a:t>
            </a:r>
          </a:p>
          <a:p>
            <a:pPr marL="398463" indent="-398463">
              <a:spcAft>
                <a:spcPts val="600"/>
              </a:spcAft>
              <a:buClr>
                <a:schemeClr val="accent6">
                  <a:lumMod val="50000"/>
                </a:schemeClr>
              </a:buClr>
              <a:buFont typeface="Wingdings 3" panose="05040102010807070707" pitchFamily="18" charset="2"/>
              <a:buChar char=""/>
            </a:pPr>
            <a:r>
              <a:rPr lang="en-US" sz="2000" dirty="0">
                <a:solidFill>
                  <a:srgbClr val="002060"/>
                </a:solidFill>
              </a:rPr>
              <a:t>The consumer appliance industry suffered a sharp downturn during 2010 and 2011 but Dyson appeared to buck the trend.</a:t>
            </a:r>
          </a:p>
          <a:p>
            <a:pPr marL="398463" indent="-398463">
              <a:spcAft>
                <a:spcPts val="600"/>
              </a:spcAft>
              <a:buClr>
                <a:schemeClr val="accent6">
                  <a:lumMod val="50000"/>
                </a:schemeClr>
              </a:buClr>
              <a:buFont typeface="Wingdings 3" panose="05040102010807070707" pitchFamily="18" charset="2"/>
              <a:buChar char=""/>
            </a:pPr>
            <a:r>
              <a:rPr lang="en-US" sz="2000" dirty="0">
                <a:solidFill>
                  <a:srgbClr val="002060"/>
                </a:solidFill>
              </a:rPr>
              <a:t>Energy shortages after the Japanese tsunami pushed up sales of Dyson's bladeless fan by 250 per cent as people switched off air conditioning to reduce the strain on the power grid. Sales in America grew 40 per cent in 2010 and the company's market share in Britain breached 30 per cent, compared to 22 per cent in 2009.</a:t>
            </a:r>
          </a:p>
          <a:p>
            <a:pPr marL="398463" indent="-398463">
              <a:spcAft>
                <a:spcPts val="600"/>
              </a:spcAft>
              <a:buClr>
                <a:schemeClr val="accent6">
                  <a:lumMod val="50000"/>
                </a:schemeClr>
              </a:buClr>
              <a:buFont typeface="Wingdings 3" panose="05040102010807070707" pitchFamily="18" charset="2"/>
              <a:buChar char=""/>
            </a:pPr>
            <a:r>
              <a:rPr lang="en-US" sz="2000" dirty="0">
                <a:solidFill>
                  <a:srgbClr val="002060"/>
                </a:solidFill>
              </a:rPr>
              <a:t>The company introduced a cordless vacuum cleaner in 2010 and it promptly sold out. Total sales increased from £770m in 2009 to £887m in 2010, while profits were up 9 per cent at £206m, helped by innovations such as the </a:t>
            </a:r>
            <a:r>
              <a:rPr lang="en-US" sz="2000" dirty="0" err="1">
                <a:solidFill>
                  <a:srgbClr val="002060"/>
                </a:solidFill>
              </a:rPr>
              <a:t>Airblade</a:t>
            </a:r>
            <a:r>
              <a:rPr lang="en-US" sz="2000" dirty="0">
                <a:solidFill>
                  <a:srgbClr val="002060"/>
                </a:solidFill>
              </a:rPr>
              <a:t> hand dryer. Dyson invested £45m in research and development (R&amp;D) in 2010</a:t>
            </a:r>
            <a:r>
              <a:rPr lang="en-US" sz="2000" dirty="0" smtClean="0">
                <a:solidFill>
                  <a:srgbClr val="002060"/>
                </a:solidFill>
              </a:rPr>
              <a:t>.</a:t>
            </a:r>
            <a:endParaRPr lang="en-US" sz="2000" dirty="0">
              <a:solidFill>
                <a:srgbClr val="002060"/>
              </a:solidFill>
            </a:endParaRPr>
          </a:p>
        </p:txBody>
      </p:sp>
      <p:sp>
        <p:nvSpPr>
          <p:cNvPr id="6" name="Title 1"/>
          <p:cNvSpPr>
            <a:spLocks noGrp="1"/>
          </p:cNvSpPr>
          <p:nvPr>
            <p:ph type="title"/>
          </p:nvPr>
        </p:nvSpPr>
        <p:spPr>
          <a:xfrm>
            <a:off x="35496" y="72008"/>
            <a:ext cx="7704856" cy="548680"/>
          </a:xfrm>
        </p:spPr>
        <p:txBody>
          <a:bodyPr>
            <a:noAutofit/>
          </a:bodyPr>
          <a:lstStyle/>
          <a:p>
            <a:r>
              <a:rPr lang="en-GB" dirty="0" smtClean="0"/>
              <a:t>2.1 – Marketing Mix</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a:t>
            </a:r>
            <a:endParaRPr lang="en-GB" sz="1200" b="1" dirty="0">
              <a:latin typeface="Arial" panose="020B0604020202020204" pitchFamily="34" charset="0"/>
              <a:cs typeface="Arial" panose="020B0604020202020204" pitchFamily="34" charset="0"/>
            </a:endParaRPr>
          </a:p>
        </p:txBody>
      </p:sp>
      <p:pic>
        <p:nvPicPr>
          <p:cNvPr id="4098" name="Picture 2" descr="Image result for dyson bladeless fan"/>
          <p:cNvPicPr>
            <a:picLocks noChangeAspect="1" noChangeArrowheads="1"/>
          </p:cNvPicPr>
          <p:nvPr/>
        </p:nvPicPr>
        <p:blipFill rotWithShape="1">
          <a:blip r:embed="rId3">
            <a:extLst>
              <a:ext uri="{28A0092B-C50C-407E-A947-70E740481C1C}">
                <a14:useLocalDpi xmlns:a14="http://schemas.microsoft.com/office/drawing/2010/main" val="0"/>
              </a:ext>
            </a:extLst>
          </a:blip>
          <a:srcRect l="6999" t="3309" r="46802"/>
          <a:stretch/>
        </p:blipFill>
        <p:spPr bwMode="auto">
          <a:xfrm>
            <a:off x="6948264" y="4047871"/>
            <a:ext cx="1907043" cy="258103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dyson cordless"/>
          <p:cNvPicPr>
            <a:picLocks noChangeAspect="1" noChangeArrowheads="1"/>
          </p:cNvPicPr>
          <p:nvPr/>
        </p:nvPicPr>
        <p:blipFill rotWithShape="1">
          <a:blip r:embed="rId4">
            <a:extLst>
              <a:ext uri="{28A0092B-C50C-407E-A947-70E740481C1C}">
                <a14:useLocalDpi xmlns:a14="http://schemas.microsoft.com/office/drawing/2010/main" val="0"/>
              </a:ext>
            </a:extLst>
          </a:blip>
          <a:srcRect l="23717" t="3098" r="22920" b="6851"/>
          <a:stretch/>
        </p:blipFill>
        <p:spPr bwMode="auto">
          <a:xfrm>
            <a:off x="7092280" y="1131412"/>
            <a:ext cx="1691019" cy="285359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5" action="ppaction://hlinkfile"/>
          </p:cNvPr>
          <p:cNvSpPr txBox="1"/>
          <p:nvPr/>
        </p:nvSpPr>
        <p:spPr>
          <a:xfrm>
            <a:off x="6804248" y="1130503"/>
            <a:ext cx="360040" cy="769441"/>
          </a:xfrm>
          <a:prstGeom prst="rect">
            <a:avLst/>
          </a:prstGeom>
          <a:noFill/>
        </p:spPr>
        <p:txBody>
          <a:bodyPr wrap="squar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0766609"/>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6696744" cy="5724644"/>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1900" dirty="0" smtClean="0">
                <a:solidFill>
                  <a:srgbClr val="002060"/>
                </a:solidFill>
              </a:rPr>
              <a:t>Although Dyson operates in 52 markets it has yet to venture into China, India or Brazil. Sir James explained this by claiming that the upper middle classes in these countries did not use vacuum cleaners themselves as they often had servants. He added that the company's growth flew in the face of poor results from competitors Electrolux and Whirlpool. He was critical of Vax (another rival) which sells the Hoover range, accusing them of patent infringement.</a:t>
            </a:r>
          </a:p>
          <a:p>
            <a:pPr marL="398463" indent="-398463">
              <a:spcAft>
                <a:spcPts val="600"/>
              </a:spcAft>
              <a:buClr>
                <a:schemeClr val="accent6">
                  <a:lumMod val="50000"/>
                </a:schemeClr>
              </a:buClr>
              <a:buFont typeface="Wingdings 3" panose="05040102010807070707" pitchFamily="18" charset="2"/>
              <a:buChar char=""/>
            </a:pPr>
            <a:r>
              <a:rPr lang="en-US" sz="1900" dirty="0" smtClean="0">
                <a:solidFill>
                  <a:srgbClr val="002060"/>
                </a:solidFill>
              </a:rPr>
              <a:t>Dyson employed 200 new engineers in Britain in 2010, doubling the number of highly skilled workers at its site. They plan to bring that number up to 700. However, Sir James said his company was struggling to find a sufficient number of workers, particularly graduates willing to join the business, despite a starting salary of £25,200 and a joining bonus of £3,000. He said that demand for engineers would quadruple over the coming years with the number of positions already outstripping the number of people graduating with relevant degrees.</a:t>
            </a:r>
            <a:endParaRPr lang="en-US" sz="19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dirty="0" smtClean="0"/>
              <a:t>2.1 – Marketing Mix</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a:t>
            </a:r>
            <a:endParaRPr lang="en-GB" sz="1200" b="1" dirty="0">
              <a:latin typeface="Arial" panose="020B0604020202020204" pitchFamily="34" charset="0"/>
              <a:cs typeface="Arial" panose="020B0604020202020204" pitchFamily="34" charset="0"/>
            </a:endParaRPr>
          </a:p>
        </p:txBody>
      </p:sp>
      <p:pic>
        <p:nvPicPr>
          <p:cNvPr id="5" name="Picture 2" descr="Image result for dyson bladeless fan"/>
          <p:cNvPicPr>
            <a:picLocks noChangeAspect="1" noChangeArrowheads="1"/>
          </p:cNvPicPr>
          <p:nvPr/>
        </p:nvPicPr>
        <p:blipFill rotWithShape="1">
          <a:blip r:embed="rId3">
            <a:extLst>
              <a:ext uri="{28A0092B-C50C-407E-A947-70E740481C1C}">
                <a14:useLocalDpi xmlns:a14="http://schemas.microsoft.com/office/drawing/2010/main" val="0"/>
              </a:ext>
            </a:extLst>
          </a:blip>
          <a:srcRect l="6999" t="3309" r="46802"/>
          <a:stretch/>
        </p:blipFill>
        <p:spPr bwMode="auto">
          <a:xfrm>
            <a:off x="6948264" y="4047871"/>
            <a:ext cx="1907043" cy="258103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dyson cordless"/>
          <p:cNvPicPr>
            <a:picLocks noChangeAspect="1" noChangeArrowheads="1"/>
          </p:cNvPicPr>
          <p:nvPr/>
        </p:nvPicPr>
        <p:blipFill rotWithShape="1">
          <a:blip r:embed="rId4">
            <a:extLst>
              <a:ext uri="{28A0092B-C50C-407E-A947-70E740481C1C}">
                <a14:useLocalDpi xmlns:a14="http://schemas.microsoft.com/office/drawing/2010/main" val="0"/>
              </a:ext>
            </a:extLst>
          </a:blip>
          <a:srcRect l="23717" t="3098" r="22920" b="6851"/>
          <a:stretch/>
        </p:blipFill>
        <p:spPr bwMode="auto">
          <a:xfrm>
            <a:off x="7092280" y="1131412"/>
            <a:ext cx="1691019" cy="285359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file"/>
          </p:cNvPr>
          <p:cNvSpPr txBox="1"/>
          <p:nvPr/>
        </p:nvSpPr>
        <p:spPr>
          <a:xfrm>
            <a:off x="6804248" y="1130503"/>
            <a:ext cx="360040" cy="769441"/>
          </a:xfrm>
          <a:prstGeom prst="rect">
            <a:avLst/>
          </a:prstGeom>
          <a:noFill/>
        </p:spPr>
        <p:txBody>
          <a:bodyPr wrap="squar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126179448"/>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6696744" cy="5786199"/>
          </a:xfrm>
          <a:prstGeom prst="rect">
            <a:avLst/>
          </a:prstGeom>
        </p:spPr>
        <p:txBody>
          <a:bodyPr wrap="square">
            <a:spAutoFit/>
          </a:bodyPr>
          <a:lstStyle/>
          <a:p>
            <a:pPr>
              <a:spcAft>
                <a:spcPts val="600"/>
              </a:spcAft>
              <a:buClr>
                <a:schemeClr val="accent6">
                  <a:lumMod val="50000"/>
                </a:schemeClr>
              </a:buClr>
            </a:pPr>
            <a:r>
              <a:rPr lang="en-US" sz="1500" b="1" dirty="0" smtClean="0">
                <a:solidFill>
                  <a:srgbClr val="FF0000"/>
                </a:solidFill>
              </a:rPr>
              <a:t>Questions</a:t>
            </a:r>
            <a:endParaRPr lang="en-US" sz="1500" b="1" dirty="0">
              <a:solidFill>
                <a:srgbClr val="FF0000"/>
              </a:solidFill>
            </a:endParaRPr>
          </a:p>
          <a:p>
            <a:pPr marL="398463" indent="-398463">
              <a:spcAft>
                <a:spcPts val="600"/>
              </a:spcAft>
              <a:buClr>
                <a:schemeClr val="accent6">
                  <a:lumMod val="50000"/>
                </a:schemeClr>
              </a:buClr>
              <a:buFont typeface="+mj-lt"/>
              <a:buAutoNum type="arabicPeriod"/>
            </a:pPr>
            <a:r>
              <a:rPr lang="en-US" sz="1500" dirty="0" smtClean="0">
                <a:solidFill>
                  <a:srgbClr val="FF0000"/>
                </a:solidFill>
              </a:rPr>
              <a:t>Explain </a:t>
            </a:r>
            <a:r>
              <a:rPr lang="en-US" sz="1500" dirty="0">
                <a:solidFill>
                  <a:srgbClr val="FF0000"/>
                </a:solidFill>
              </a:rPr>
              <a:t>one reason why Dyson should regularly update the marketing mix for his bladeless fan</a:t>
            </a:r>
            <a:r>
              <a:rPr lang="en-US" sz="1500" dirty="0" smtClean="0">
                <a:solidFill>
                  <a:srgbClr val="FF0000"/>
                </a:solidFill>
              </a:rPr>
              <a:t>. (</a:t>
            </a:r>
            <a:r>
              <a:rPr lang="en-US" sz="1500" dirty="0">
                <a:solidFill>
                  <a:srgbClr val="FF0000"/>
                </a:solidFill>
              </a:rPr>
              <a:t>4 marks)</a:t>
            </a:r>
          </a:p>
          <a:p>
            <a:pPr>
              <a:spcAft>
                <a:spcPts val="600"/>
              </a:spcAft>
              <a:buClr>
                <a:schemeClr val="accent6">
                  <a:lumMod val="50000"/>
                </a:schemeClr>
              </a:buClr>
            </a:pPr>
            <a:r>
              <a:rPr lang="en-US" sz="1500" dirty="0">
                <a:solidFill>
                  <a:srgbClr val="FF0000"/>
                </a:solidFill>
              </a:rPr>
              <a:t>This 4 mark </a:t>
            </a:r>
            <a:r>
              <a:rPr lang="en-US" sz="1500" dirty="0" smtClean="0">
                <a:solidFill>
                  <a:srgbClr val="FF0000"/>
                </a:solidFill>
              </a:rPr>
              <a:t>question </a:t>
            </a:r>
            <a:r>
              <a:rPr lang="en-US" sz="1500" dirty="0">
                <a:solidFill>
                  <a:srgbClr val="FF0000"/>
                </a:solidFill>
              </a:rPr>
              <a:t>would typically be awarded two marks for knowledge, one mark for application and one mark for analysis</a:t>
            </a:r>
            <a:r>
              <a:rPr lang="en-US" sz="1500" dirty="0" smtClean="0">
                <a:solidFill>
                  <a:srgbClr val="FF0000"/>
                </a:solidFill>
              </a:rPr>
              <a:t>.</a:t>
            </a:r>
          </a:p>
          <a:p>
            <a:pPr marL="342900" indent="-342900">
              <a:spcAft>
                <a:spcPts val="600"/>
              </a:spcAft>
              <a:buClr>
                <a:schemeClr val="accent6">
                  <a:lumMod val="50000"/>
                </a:schemeClr>
              </a:buClr>
              <a:buFont typeface="+mj-lt"/>
              <a:buAutoNum type="arabicPeriod" startAt="2"/>
            </a:pPr>
            <a:r>
              <a:rPr lang="en-US" sz="1500" dirty="0" smtClean="0">
                <a:solidFill>
                  <a:srgbClr val="FF0000"/>
                </a:solidFill>
              </a:rPr>
              <a:t>Explain </a:t>
            </a:r>
            <a:r>
              <a:rPr lang="en-US" sz="1500" dirty="0">
                <a:solidFill>
                  <a:srgbClr val="FF0000"/>
                </a:solidFill>
              </a:rPr>
              <a:t>why Sir James Dyson would be keen to protect the originality of his inventions </a:t>
            </a:r>
            <a:r>
              <a:rPr lang="en-US" sz="1500" dirty="0" smtClean="0">
                <a:solidFill>
                  <a:srgbClr val="FF0000"/>
                </a:solidFill>
              </a:rPr>
              <a:t>through patenting </a:t>
            </a:r>
            <a:r>
              <a:rPr lang="en-US" sz="1500" dirty="0">
                <a:solidFill>
                  <a:srgbClr val="FF0000"/>
                </a:solidFill>
              </a:rPr>
              <a:t>them. (If you aren't sure about patents, see pages 19-20</a:t>
            </a:r>
            <a:r>
              <a:rPr lang="en-US" sz="1500" dirty="0" smtClean="0">
                <a:solidFill>
                  <a:srgbClr val="FF0000"/>
                </a:solidFill>
              </a:rPr>
              <a:t>.) (</a:t>
            </a:r>
            <a:r>
              <a:rPr lang="en-US" sz="1500" dirty="0">
                <a:solidFill>
                  <a:srgbClr val="FF0000"/>
                </a:solidFill>
              </a:rPr>
              <a:t>6 </a:t>
            </a:r>
            <a:r>
              <a:rPr lang="en-US" sz="1500" dirty="0" smtClean="0">
                <a:solidFill>
                  <a:srgbClr val="FF0000"/>
                </a:solidFill>
              </a:rPr>
              <a:t>marks)</a:t>
            </a:r>
          </a:p>
          <a:p>
            <a:pPr>
              <a:spcAft>
                <a:spcPts val="600"/>
              </a:spcAft>
              <a:buClr>
                <a:schemeClr val="accent6">
                  <a:lumMod val="50000"/>
                </a:schemeClr>
              </a:buClr>
            </a:pPr>
            <a:r>
              <a:rPr lang="en-US" sz="1500" dirty="0" smtClean="0">
                <a:solidFill>
                  <a:srgbClr val="FF0000"/>
                </a:solidFill>
              </a:rPr>
              <a:t>This </a:t>
            </a:r>
            <a:r>
              <a:rPr lang="en-US" sz="1500" dirty="0">
                <a:solidFill>
                  <a:srgbClr val="FF0000"/>
                </a:solidFill>
              </a:rPr>
              <a:t>6 mark question would typically be awarded 2 marks for knowledge, two marks for application and two marks for analysis.</a:t>
            </a:r>
          </a:p>
          <a:p>
            <a:pPr marL="342900" indent="-342900">
              <a:spcAft>
                <a:spcPts val="600"/>
              </a:spcAft>
              <a:buClr>
                <a:schemeClr val="accent6">
                  <a:lumMod val="50000"/>
                </a:schemeClr>
              </a:buClr>
              <a:buFont typeface="+mj-lt"/>
              <a:buAutoNum type="arabicPeriod" startAt="3"/>
            </a:pPr>
            <a:r>
              <a:rPr lang="en-US" sz="1500" dirty="0" smtClean="0">
                <a:solidFill>
                  <a:srgbClr val="FF0000"/>
                </a:solidFill>
              </a:rPr>
              <a:t>Identify </a:t>
            </a:r>
            <a:r>
              <a:rPr lang="en-US" sz="1500" dirty="0">
                <a:solidFill>
                  <a:srgbClr val="FF0000"/>
                </a:solidFill>
              </a:rPr>
              <a:t>which areas of the marketing mix Dyson would need to concentrate on as it seeks </a:t>
            </a:r>
            <a:r>
              <a:rPr lang="en-US" sz="1500" dirty="0" smtClean="0">
                <a:solidFill>
                  <a:srgbClr val="FF0000"/>
                </a:solidFill>
              </a:rPr>
              <a:t>to maintain </a:t>
            </a:r>
            <a:r>
              <a:rPr lang="en-US" sz="1500" dirty="0">
                <a:solidFill>
                  <a:srgbClr val="FF0000"/>
                </a:solidFill>
              </a:rPr>
              <a:t>and increase its share of the vacuum cleaner market</a:t>
            </a:r>
            <a:r>
              <a:rPr lang="en-US" sz="1500" dirty="0" smtClean="0">
                <a:solidFill>
                  <a:srgbClr val="FF0000"/>
                </a:solidFill>
              </a:rPr>
              <a:t>. (</a:t>
            </a:r>
            <a:r>
              <a:rPr lang="en-US" sz="1500" dirty="0">
                <a:solidFill>
                  <a:srgbClr val="FF0000"/>
                </a:solidFill>
              </a:rPr>
              <a:t>8 </a:t>
            </a:r>
            <a:r>
              <a:rPr lang="en-US" sz="1500" dirty="0" smtClean="0">
                <a:solidFill>
                  <a:srgbClr val="FF0000"/>
                </a:solidFill>
              </a:rPr>
              <a:t>marks)</a:t>
            </a:r>
          </a:p>
          <a:p>
            <a:pPr>
              <a:spcAft>
                <a:spcPts val="600"/>
              </a:spcAft>
              <a:buClr>
                <a:schemeClr val="accent6">
                  <a:lumMod val="50000"/>
                </a:schemeClr>
              </a:buClr>
            </a:pPr>
            <a:r>
              <a:rPr lang="en-US" sz="1500" dirty="0" smtClean="0">
                <a:solidFill>
                  <a:srgbClr val="FF0000"/>
                </a:solidFill>
              </a:rPr>
              <a:t>This </a:t>
            </a:r>
            <a:r>
              <a:rPr lang="en-US" sz="1500" dirty="0">
                <a:solidFill>
                  <a:srgbClr val="FF0000"/>
                </a:solidFill>
              </a:rPr>
              <a:t>8 mark question would typically be awarded two marks for knowledge, two marks for application, two marks for analysis and 2 marks for evaluation.</a:t>
            </a:r>
          </a:p>
          <a:p>
            <a:pPr marL="342900" indent="-342900">
              <a:spcAft>
                <a:spcPts val="600"/>
              </a:spcAft>
              <a:buClr>
                <a:schemeClr val="accent6">
                  <a:lumMod val="50000"/>
                </a:schemeClr>
              </a:buClr>
              <a:buFont typeface="+mj-lt"/>
              <a:buAutoNum type="arabicPeriod" startAt="4"/>
            </a:pPr>
            <a:r>
              <a:rPr lang="en-US" sz="1500" dirty="0" smtClean="0">
                <a:solidFill>
                  <a:srgbClr val="FF0000"/>
                </a:solidFill>
              </a:rPr>
              <a:t>Almost </a:t>
            </a:r>
            <a:r>
              <a:rPr lang="en-US" sz="1500" dirty="0">
                <a:solidFill>
                  <a:srgbClr val="FF0000"/>
                </a:solidFill>
              </a:rPr>
              <a:t>half of the world's population live in China, India and Brazil. Evaluate the need fora </a:t>
            </a:r>
            <a:r>
              <a:rPr lang="en-US" sz="1500" dirty="0" smtClean="0">
                <a:solidFill>
                  <a:srgbClr val="FF0000"/>
                </a:solidFill>
              </a:rPr>
              <a:t>mass marketing </a:t>
            </a:r>
            <a:r>
              <a:rPr lang="en-US" sz="1500" dirty="0">
                <a:solidFill>
                  <a:srgbClr val="FF0000"/>
                </a:solidFill>
              </a:rPr>
              <a:t>strategy as opposed to a niche marketing strategy, if Dyson was to attempt to sell its consumer products in these countries</a:t>
            </a:r>
            <a:r>
              <a:rPr lang="en-US" sz="1500" dirty="0" smtClean="0">
                <a:solidFill>
                  <a:srgbClr val="FF0000"/>
                </a:solidFill>
              </a:rPr>
              <a:t>. (</a:t>
            </a:r>
            <a:r>
              <a:rPr lang="en-US" sz="1500" dirty="0">
                <a:solidFill>
                  <a:srgbClr val="FF0000"/>
                </a:solidFill>
              </a:rPr>
              <a:t>14 </a:t>
            </a:r>
            <a:r>
              <a:rPr lang="en-US" sz="1500" dirty="0" smtClean="0">
                <a:solidFill>
                  <a:srgbClr val="FF0000"/>
                </a:solidFill>
              </a:rPr>
              <a:t>marks)</a:t>
            </a:r>
          </a:p>
          <a:p>
            <a:pPr>
              <a:spcAft>
                <a:spcPts val="600"/>
              </a:spcAft>
              <a:buClr>
                <a:schemeClr val="accent6">
                  <a:lumMod val="50000"/>
                </a:schemeClr>
              </a:buClr>
            </a:pPr>
            <a:r>
              <a:rPr lang="en-US" sz="1500" dirty="0" smtClean="0">
                <a:solidFill>
                  <a:srgbClr val="FF0000"/>
                </a:solidFill>
              </a:rPr>
              <a:t>This </a:t>
            </a:r>
            <a:r>
              <a:rPr lang="en-US" sz="1500" dirty="0">
                <a:solidFill>
                  <a:srgbClr val="FF0000"/>
                </a:solidFill>
              </a:rPr>
              <a:t>14 mark question would typically be awarded three marks for knowledge, three marks for application, three marks for analysis and five marks for evaluation</a:t>
            </a:r>
            <a:r>
              <a:rPr lang="en-US" sz="1500" dirty="0" smtClean="0">
                <a:solidFill>
                  <a:srgbClr val="FF0000"/>
                </a:solidFill>
              </a:rPr>
              <a:t>.</a:t>
            </a:r>
            <a:endParaRPr lang="en-US" sz="15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dirty="0" smtClean="0"/>
              <a:t>2.1 – Marketing Mix</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a:t>
            </a:r>
            <a:endParaRPr lang="en-GB" sz="1200" b="1" dirty="0">
              <a:latin typeface="Arial" panose="020B0604020202020204" pitchFamily="34" charset="0"/>
              <a:cs typeface="Arial" panose="020B0604020202020204" pitchFamily="34" charset="0"/>
            </a:endParaRPr>
          </a:p>
        </p:txBody>
      </p:sp>
      <p:pic>
        <p:nvPicPr>
          <p:cNvPr id="5" name="Picture 2" descr="Image result for dyson bladeless fan"/>
          <p:cNvPicPr>
            <a:picLocks noChangeAspect="1" noChangeArrowheads="1"/>
          </p:cNvPicPr>
          <p:nvPr/>
        </p:nvPicPr>
        <p:blipFill rotWithShape="1">
          <a:blip r:embed="rId3">
            <a:extLst>
              <a:ext uri="{28A0092B-C50C-407E-A947-70E740481C1C}">
                <a14:useLocalDpi xmlns:a14="http://schemas.microsoft.com/office/drawing/2010/main" val="0"/>
              </a:ext>
            </a:extLst>
          </a:blip>
          <a:srcRect l="6999" t="3309" r="46802"/>
          <a:stretch/>
        </p:blipFill>
        <p:spPr bwMode="auto">
          <a:xfrm>
            <a:off x="6948264" y="4047871"/>
            <a:ext cx="1907043" cy="258103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dyson cordless"/>
          <p:cNvPicPr>
            <a:picLocks noChangeAspect="1" noChangeArrowheads="1"/>
          </p:cNvPicPr>
          <p:nvPr/>
        </p:nvPicPr>
        <p:blipFill rotWithShape="1">
          <a:blip r:embed="rId4">
            <a:extLst>
              <a:ext uri="{28A0092B-C50C-407E-A947-70E740481C1C}">
                <a14:useLocalDpi xmlns:a14="http://schemas.microsoft.com/office/drawing/2010/main" val="0"/>
              </a:ext>
            </a:extLst>
          </a:blip>
          <a:srcRect l="23717" t="3098" r="22920" b="6851"/>
          <a:stretch/>
        </p:blipFill>
        <p:spPr bwMode="auto">
          <a:xfrm>
            <a:off x="7092280" y="1131412"/>
            <a:ext cx="1691019" cy="285359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hlinkClick r:id="rId5" action="ppaction://hlinkfile"/>
          </p:cNvPr>
          <p:cNvSpPr txBox="1"/>
          <p:nvPr/>
        </p:nvSpPr>
        <p:spPr>
          <a:xfrm>
            <a:off x="6804248" y="1130503"/>
            <a:ext cx="360040" cy="769441"/>
          </a:xfrm>
          <a:prstGeom prst="rect">
            <a:avLst/>
          </a:prstGeom>
          <a:noFill/>
        </p:spPr>
        <p:txBody>
          <a:bodyPr wrap="squar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801160428"/>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6696744" cy="4170372"/>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1950" dirty="0"/>
              <a:t>The business that starts out by identifying a gap in the market will design its product precisely to fit the gap - as Phil Cameron </a:t>
            </a:r>
            <a:r>
              <a:rPr lang="en-US" sz="1950" dirty="0" smtClean="0"/>
              <a:t>did </a:t>
            </a:r>
            <a:r>
              <a:rPr lang="en-US" sz="1950" dirty="0"/>
              <a:t>with his passenger lounge, which catered for people who did not have an airline-provided lounge. He positioned his product carefully in the market. But of course markets never stand still. </a:t>
            </a:r>
            <a:endParaRPr lang="en-US" sz="1950" dirty="0" smtClean="0"/>
          </a:p>
          <a:p>
            <a:pPr marL="398463" indent="-398463">
              <a:spcAft>
                <a:spcPts val="600"/>
              </a:spcAft>
              <a:buClr>
                <a:schemeClr val="accent6">
                  <a:lumMod val="50000"/>
                </a:schemeClr>
              </a:buClr>
              <a:buFont typeface="Wingdings 3" panose="05040102010807070707" pitchFamily="18" charset="2"/>
              <a:buChar char=""/>
            </a:pPr>
            <a:r>
              <a:rPr lang="en-US" sz="1950" dirty="0" smtClean="0"/>
              <a:t>Very </a:t>
            </a:r>
            <a:r>
              <a:rPr lang="en-US" sz="1950" dirty="0"/>
              <a:t>few businesses can afford to stay with the existing marketing mix for long: they must adapt to market change. Dyson faced falling demand for its vacuum cleaners as the recession developed. Fewer people felt they could afford to replace their vacuum cleaners. Having a new product helped them to maintain sales revenue</a:t>
            </a:r>
            <a:r>
              <a:rPr lang="en-US" sz="1950" dirty="0" smtClean="0"/>
              <a:t>.</a:t>
            </a:r>
            <a:endParaRPr lang="en-US" sz="1950" dirty="0"/>
          </a:p>
        </p:txBody>
      </p:sp>
      <p:sp>
        <p:nvSpPr>
          <p:cNvPr id="6" name="Title 1"/>
          <p:cNvSpPr>
            <a:spLocks noGrp="1"/>
          </p:cNvSpPr>
          <p:nvPr>
            <p:ph type="title"/>
          </p:nvPr>
        </p:nvSpPr>
        <p:spPr>
          <a:xfrm>
            <a:off x="35496" y="72008"/>
            <a:ext cx="7704856" cy="548680"/>
          </a:xfrm>
        </p:spPr>
        <p:txBody>
          <a:bodyPr>
            <a:noAutofit/>
          </a:bodyPr>
          <a:lstStyle/>
          <a:p>
            <a:r>
              <a:rPr lang="en-GB" dirty="0" smtClean="0"/>
              <a:t>2.1 – Marketing Mix</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12</a:t>
            </a:r>
            <a:endParaRPr lang="en-GB" sz="1200" b="1" dirty="0">
              <a:latin typeface="Arial" panose="020B0604020202020204" pitchFamily="34" charset="0"/>
              <a:cs typeface="Arial" panose="020B0604020202020204" pitchFamily="34" charset="0"/>
            </a:endParaRPr>
          </a:p>
        </p:txBody>
      </p:sp>
      <p:pic>
        <p:nvPicPr>
          <p:cNvPr id="2050" name="Picture 2" descr="Image result for airport executive loun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8264" y="1116385"/>
            <a:ext cx="1944216" cy="103403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airport executive loun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0439" r="24122"/>
          <a:stretch/>
        </p:blipFill>
        <p:spPr bwMode="auto">
          <a:xfrm>
            <a:off x="6945343" y="2446969"/>
            <a:ext cx="1916753" cy="134207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dyson bladeless fan"/>
          <p:cNvPicPr>
            <a:picLocks noChangeAspect="1" noChangeArrowheads="1"/>
          </p:cNvPicPr>
          <p:nvPr/>
        </p:nvPicPr>
        <p:blipFill rotWithShape="1">
          <a:blip r:embed="rId5">
            <a:extLst>
              <a:ext uri="{28A0092B-C50C-407E-A947-70E740481C1C}">
                <a14:useLocalDpi xmlns:a14="http://schemas.microsoft.com/office/drawing/2010/main" val="0"/>
              </a:ext>
            </a:extLst>
          </a:blip>
          <a:srcRect l="6999" t="3309" r="46802"/>
          <a:stretch/>
        </p:blipFill>
        <p:spPr bwMode="auto">
          <a:xfrm>
            <a:off x="6948264" y="4047871"/>
            <a:ext cx="1907043" cy="258103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70083" y="5085184"/>
            <a:ext cx="6534165" cy="1592744"/>
          </a:xfrm>
          <a:prstGeom prst="rect">
            <a:avLst/>
          </a:prstGeom>
          <a:solidFill>
            <a:schemeClr val="accent6">
              <a:lumMod val="60000"/>
              <a:lumOff val="40000"/>
            </a:schemeClr>
          </a:solidFill>
          <a:ln w="57150">
            <a:solidFill>
              <a:srgbClr val="002060"/>
            </a:solidFill>
          </a:ln>
        </p:spPr>
        <p:txBody>
          <a:bodyPr wrap="square">
            <a:spAutoFit/>
          </a:bodyPr>
          <a:lstStyle/>
          <a:p>
            <a:pPr algn="just">
              <a:spcBef>
                <a:spcPts val="1500"/>
              </a:spcBef>
              <a:spcAft>
                <a:spcPts val="0"/>
              </a:spcAft>
            </a:pPr>
            <a:r>
              <a:rPr lang="en-US" b="1" i="1" dirty="0">
                <a:latin typeface="Arial" panose="020B0604020202020204" pitchFamily="34" charset="0"/>
                <a:ea typeface="Segoe UI" panose="020B0502040204020203" pitchFamily="34" charset="0"/>
                <a:cs typeface="Arial" panose="020B0604020202020204" pitchFamily="34" charset="0"/>
              </a:rPr>
              <a:t>Special tip</a:t>
            </a:r>
            <a:endParaRPr lang="en-GB" b="1" i="1" dirty="0">
              <a:latin typeface="Arial" panose="020B0604020202020204" pitchFamily="34" charset="0"/>
              <a:ea typeface="Segoe UI" panose="020B0502040204020203" pitchFamily="34" charset="0"/>
              <a:cs typeface="Arial" panose="020B0604020202020204" pitchFamily="34" charset="0"/>
            </a:endParaRPr>
          </a:p>
          <a:p>
            <a:pPr marR="203200" algn="just">
              <a:spcBef>
                <a:spcPts val="900"/>
              </a:spcBef>
              <a:spcAft>
                <a:spcPts val="2265"/>
              </a:spcAft>
            </a:pPr>
            <a:r>
              <a:rPr lang="en-US" dirty="0">
                <a:latin typeface="Arial" panose="020B0604020202020204" pitchFamily="34" charset="0"/>
                <a:ea typeface="Segoe UI" panose="020B0502040204020203" pitchFamily="34" charset="0"/>
                <a:cs typeface="Arial" panose="020B0604020202020204" pitchFamily="34" charset="0"/>
              </a:rPr>
              <a:t>You will have to do the same if you are asked about the marketing mix. Look carefully at the context and suggest a marketing mix which meets the requirements for the particular market or business you are asked about.</a:t>
            </a:r>
            <a:endParaRPr lang="en-GB" dirty="0">
              <a:effectLst/>
              <a:latin typeface="Arial" panose="020B0604020202020204" pitchFamily="34" charset="0"/>
              <a:ea typeface="Segoe UI" panose="020B0502040204020203" pitchFamily="34" charset="0"/>
              <a:cs typeface="Arial" panose="020B0604020202020204" pitchFamily="34" charset="0"/>
            </a:endParaRPr>
          </a:p>
        </p:txBody>
      </p:sp>
    </p:spTree>
    <p:extLst>
      <p:ext uri="{BB962C8B-B14F-4D97-AF65-F5344CB8AC3E}">
        <p14:creationId xmlns:p14="http://schemas.microsoft.com/office/powerpoint/2010/main" val="2244713994"/>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6696744" cy="5786199"/>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1700" dirty="0" smtClean="0"/>
              <a:t>What </a:t>
            </a:r>
            <a:r>
              <a:rPr lang="en-US" sz="1700" dirty="0"/>
              <a:t>makes markets change, sometimes fast? Incomes may rise in a boom or fall in a recession. But many other things can happen in the marketplace, as businesses look to obtain a competitive advantage. They may:</a:t>
            </a:r>
          </a:p>
          <a:p>
            <a:pPr marL="631825" indent="-271463">
              <a:spcAft>
                <a:spcPts val="600"/>
              </a:spcAft>
              <a:buClr>
                <a:schemeClr val="accent6">
                  <a:lumMod val="50000"/>
                </a:schemeClr>
              </a:buClr>
              <a:buFont typeface="Arial" panose="020B0604020202020204" pitchFamily="34" charset="0"/>
              <a:buChar char="•"/>
            </a:pPr>
            <a:r>
              <a:rPr lang="en-US" sz="1700" dirty="0" smtClean="0"/>
              <a:t>Come </a:t>
            </a:r>
            <a:r>
              <a:rPr lang="en-US" sz="1700" dirty="0"/>
              <a:t>up with their own new products or variants.</a:t>
            </a:r>
          </a:p>
          <a:p>
            <a:pPr marL="631825" indent="-271463">
              <a:spcAft>
                <a:spcPts val="600"/>
              </a:spcAft>
              <a:buClr>
                <a:schemeClr val="accent6">
                  <a:lumMod val="50000"/>
                </a:schemeClr>
              </a:buClr>
              <a:buFont typeface="Arial" panose="020B0604020202020204" pitchFamily="34" charset="0"/>
              <a:buChar char="•"/>
            </a:pPr>
            <a:r>
              <a:rPr lang="en-US" sz="1700" dirty="0" smtClean="0"/>
              <a:t>Cut </a:t>
            </a:r>
            <a:r>
              <a:rPr lang="en-US" sz="1700" dirty="0"/>
              <a:t>prices and maybe costs as well.</a:t>
            </a:r>
          </a:p>
          <a:p>
            <a:pPr marL="631825" indent="-271463">
              <a:spcAft>
                <a:spcPts val="600"/>
              </a:spcAft>
              <a:buClr>
                <a:schemeClr val="accent6">
                  <a:lumMod val="50000"/>
                </a:schemeClr>
              </a:buClr>
              <a:buFont typeface="Arial" panose="020B0604020202020204" pitchFamily="34" charset="0"/>
              <a:buChar char="•"/>
            </a:pPr>
            <a:r>
              <a:rPr lang="en-US" sz="1700" dirty="0" smtClean="0"/>
              <a:t>Start </a:t>
            </a:r>
            <a:r>
              <a:rPr lang="en-US" sz="1700" dirty="0"/>
              <a:t>advertising campaigns with attention-grabbing features that excite customers' </a:t>
            </a:r>
            <a:r>
              <a:rPr lang="en-US" sz="1700" dirty="0" smtClean="0"/>
              <a:t>interest.</a:t>
            </a:r>
          </a:p>
          <a:p>
            <a:pPr marL="631825" indent="-271463">
              <a:spcAft>
                <a:spcPts val="600"/>
              </a:spcAft>
              <a:buClr>
                <a:schemeClr val="accent6">
                  <a:lumMod val="50000"/>
                </a:schemeClr>
              </a:buClr>
              <a:buFont typeface="Arial" panose="020B0604020202020204" pitchFamily="34" charset="0"/>
              <a:buChar char="•"/>
            </a:pPr>
            <a:r>
              <a:rPr lang="en-US" sz="1700" dirty="0" smtClean="0"/>
              <a:t>Offer </a:t>
            </a:r>
            <a:r>
              <a:rPr lang="en-US" sz="1700" dirty="0"/>
              <a:t>incentives to customers and distributors.</a:t>
            </a:r>
          </a:p>
          <a:p>
            <a:pPr marL="398463" indent="-398463">
              <a:spcAft>
                <a:spcPts val="600"/>
              </a:spcAft>
              <a:buClr>
                <a:schemeClr val="accent6">
                  <a:lumMod val="50000"/>
                </a:schemeClr>
              </a:buClr>
              <a:buFont typeface="Wingdings 3" panose="05040102010807070707" pitchFamily="18" charset="2"/>
              <a:buChar char=""/>
            </a:pPr>
            <a:r>
              <a:rPr lang="en-US" sz="1700" dirty="0"/>
              <a:t>Every time something changes, all competitors in the market will have to review their marketing objectives and adapt the marketing mix to avoid losing market share and sales revenue. The component parts of the marketing mix have to be carefully </a:t>
            </a:r>
            <a:r>
              <a:rPr lang="en-US" sz="1700" dirty="0" err="1"/>
              <a:t>co-ordinated</a:t>
            </a:r>
            <a:r>
              <a:rPr lang="en-US" sz="1700" dirty="0"/>
              <a:t> so that they focus on the needs of the specific situation. </a:t>
            </a:r>
            <a:endParaRPr lang="en-US" sz="1700" dirty="0" smtClean="0"/>
          </a:p>
          <a:p>
            <a:pPr marL="398463" indent="-398463">
              <a:spcAft>
                <a:spcPts val="600"/>
              </a:spcAft>
              <a:buClr>
                <a:schemeClr val="accent6">
                  <a:lumMod val="50000"/>
                </a:schemeClr>
              </a:buClr>
              <a:buFont typeface="Wingdings 3" panose="05040102010807070707" pitchFamily="18" charset="2"/>
              <a:buChar char=""/>
            </a:pPr>
            <a:r>
              <a:rPr lang="en-US" sz="1700" dirty="0" smtClean="0"/>
              <a:t>One </a:t>
            </a:r>
            <a:r>
              <a:rPr lang="en-US" sz="1700" dirty="0"/>
              <a:t>or two elements of the 4 Ps may become particularly important - for example, if someone comes up with a new and more versatile mobile phone, the competing business which thought it was doing nicely with its own version will have to redesign its own product if it is to stay in the market.</a:t>
            </a:r>
          </a:p>
        </p:txBody>
      </p:sp>
      <p:sp>
        <p:nvSpPr>
          <p:cNvPr id="6" name="Title 1"/>
          <p:cNvSpPr>
            <a:spLocks noGrp="1"/>
          </p:cNvSpPr>
          <p:nvPr>
            <p:ph type="title"/>
          </p:nvPr>
        </p:nvSpPr>
        <p:spPr>
          <a:xfrm>
            <a:off x="35496" y="72008"/>
            <a:ext cx="7704856" cy="548680"/>
          </a:xfrm>
        </p:spPr>
        <p:txBody>
          <a:bodyPr>
            <a:noAutofit/>
          </a:bodyPr>
          <a:lstStyle/>
          <a:p>
            <a:r>
              <a:rPr lang="en-GB" dirty="0" smtClean="0"/>
              <a:t>2.1 – Marketing Mix</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a:t>
            </a:r>
            <a:endParaRPr lang="en-GB" sz="1200" b="1" dirty="0">
              <a:latin typeface="Arial" panose="020B0604020202020204" pitchFamily="34" charset="0"/>
              <a:cs typeface="Arial" panose="020B0604020202020204" pitchFamily="34" charset="0"/>
            </a:endParaRPr>
          </a:p>
        </p:txBody>
      </p:sp>
      <p:pic>
        <p:nvPicPr>
          <p:cNvPr id="12" name="Picture 2" descr="Image result for airport executive loun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8264" y="1116385"/>
            <a:ext cx="1944216" cy="10340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Image result for airport executive loun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0439" r="24122"/>
          <a:stretch/>
        </p:blipFill>
        <p:spPr bwMode="auto">
          <a:xfrm>
            <a:off x="6945343" y="2446969"/>
            <a:ext cx="1916753" cy="13420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Image result for dyson bladeless fan"/>
          <p:cNvPicPr>
            <a:picLocks noChangeAspect="1" noChangeArrowheads="1"/>
          </p:cNvPicPr>
          <p:nvPr/>
        </p:nvPicPr>
        <p:blipFill rotWithShape="1">
          <a:blip r:embed="rId5">
            <a:extLst>
              <a:ext uri="{28A0092B-C50C-407E-A947-70E740481C1C}">
                <a14:useLocalDpi xmlns:a14="http://schemas.microsoft.com/office/drawing/2010/main" val="0"/>
              </a:ext>
            </a:extLst>
          </a:blip>
          <a:srcRect l="6999" t="3309" r="46802"/>
          <a:stretch/>
        </p:blipFill>
        <p:spPr bwMode="auto">
          <a:xfrm>
            <a:off x="6948264" y="4047871"/>
            <a:ext cx="1907043" cy="2581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4480243"/>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5400600" cy="5432256"/>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1900" dirty="0"/>
              <a:t>Sugar refiners might think that demand for their product will go on for ever, even though health warnings may be a threat and require them to monitor the situation. But the need to figure out likely product life is probably much more serious in the fashion market, or in the market for consumer electronics such as iPods, iPhones and computer tablets.</a:t>
            </a:r>
          </a:p>
          <a:p>
            <a:pPr marL="398463" indent="-398463">
              <a:spcAft>
                <a:spcPts val="600"/>
              </a:spcAft>
              <a:buClr>
                <a:schemeClr val="accent6">
                  <a:lumMod val="50000"/>
                </a:schemeClr>
              </a:buClr>
              <a:buFont typeface="Wingdings 3" panose="05040102010807070707" pitchFamily="18" charset="2"/>
              <a:buChar char=""/>
            </a:pPr>
            <a:r>
              <a:rPr lang="en-US" sz="1900" dirty="0"/>
              <a:t>The product life cycle (pic) tries to gauge the progress of a particular product in terms of its sales in its anticipated life time. Most products pass through six stages - development, introduction, growth, maturity, saturation and decline. Some products, for example the technologically advanced ones from Dyson, will have huge development costs and many prototypes may not make the introduction stage.</a:t>
            </a:r>
          </a:p>
        </p:txBody>
      </p:sp>
      <p:sp>
        <p:nvSpPr>
          <p:cNvPr id="6" name="Title 1"/>
          <p:cNvSpPr>
            <a:spLocks noGrp="1"/>
          </p:cNvSpPr>
          <p:nvPr>
            <p:ph type="title"/>
          </p:nvPr>
        </p:nvSpPr>
        <p:spPr>
          <a:xfrm>
            <a:off x="35496" y="72008"/>
            <a:ext cx="7704856" cy="548680"/>
          </a:xfrm>
        </p:spPr>
        <p:txBody>
          <a:bodyPr>
            <a:noAutofit/>
          </a:bodyPr>
          <a:lstStyle/>
          <a:p>
            <a:r>
              <a:rPr lang="en-GB" dirty="0"/>
              <a:t>2.2 – Product Life Cycle</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a:t>
            </a:r>
            <a:endParaRPr lang="en-GB" sz="1200" b="1" dirty="0">
              <a:latin typeface="Arial" panose="020B0604020202020204" pitchFamily="34" charset="0"/>
              <a:cs typeface="Arial" panose="020B0604020202020204" pitchFamily="34" charset="0"/>
            </a:endParaRPr>
          </a:p>
        </p:txBody>
      </p:sp>
      <p:pic>
        <p:nvPicPr>
          <p:cNvPr id="7170" name="Picture 2" descr="Image result for product life cyc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0092" y="1147829"/>
            <a:ext cx="3080380" cy="141707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short product life cycle"/>
          <p:cNvPicPr>
            <a:picLocks noChangeAspect="1" noChangeArrowheads="1"/>
          </p:cNvPicPr>
          <p:nvPr/>
        </p:nvPicPr>
        <p:blipFill rotWithShape="1">
          <a:blip r:embed="rId4">
            <a:extLst>
              <a:ext uri="{28A0092B-C50C-407E-A947-70E740481C1C}">
                <a14:useLocalDpi xmlns:a14="http://schemas.microsoft.com/office/drawing/2010/main" val="0"/>
              </a:ext>
            </a:extLst>
          </a:blip>
          <a:srcRect l="2422" r="4117" b="12479"/>
          <a:stretch/>
        </p:blipFill>
        <p:spPr bwMode="auto">
          <a:xfrm>
            <a:off x="5652120" y="3861048"/>
            <a:ext cx="3080380" cy="216345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643455" y="2695868"/>
            <a:ext cx="3273653" cy="338554"/>
          </a:xfrm>
          <a:prstGeom prst="rect">
            <a:avLst/>
          </a:prstGeom>
          <a:noFill/>
        </p:spPr>
        <p:txBody>
          <a:bodyPr wrap="none" rtlCol="0">
            <a:spAutoFit/>
          </a:bodyPr>
          <a:lstStyle/>
          <a:p>
            <a:r>
              <a:rPr lang="en-GB" sz="1600" dirty="0" smtClean="0"/>
              <a:t>Figure 2: Basic Product Life Cycle</a:t>
            </a:r>
            <a:endParaRPr lang="en-GB" sz="1600" dirty="0"/>
          </a:p>
        </p:txBody>
      </p:sp>
      <p:sp>
        <p:nvSpPr>
          <p:cNvPr id="11" name="TextBox 10"/>
          <p:cNvSpPr txBox="1"/>
          <p:nvPr/>
        </p:nvSpPr>
        <p:spPr>
          <a:xfrm>
            <a:off x="5643454" y="6024506"/>
            <a:ext cx="3264035" cy="338554"/>
          </a:xfrm>
          <a:prstGeom prst="rect">
            <a:avLst/>
          </a:prstGeom>
          <a:noFill/>
        </p:spPr>
        <p:txBody>
          <a:bodyPr wrap="none" rtlCol="0">
            <a:spAutoFit/>
          </a:bodyPr>
          <a:lstStyle/>
          <a:p>
            <a:r>
              <a:rPr lang="en-GB" sz="1600" dirty="0" smtClean="0"/>
              <a:t>Figure 3: Short Product Life Cycle</a:t>
            </a:r>
            <a:endParaRPr lang="en-GB" sz="1600" dirty="0"/>
          </a:p>
        </p:txBody>
      </p:sp>
    </p:spTree>
    <p:extLst>
      <p:ext uri="{BB962C8B-B14F-4D97-AF65-F5344CB8AC3E}">
        <p14:creationId xmlns:p14="http://schemas.microsoft.com/office/powerpoint/2010/main" val="4260237878"/>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4" y="1091783"/>
            <a:ext cx="8555337" cy="3939540"/>
          </a:xfrm>
          <a:prstGeom prst="rect">
            <a:avLst/>
          </a:prstGeom>
        </p:spPr>
        <p:txBody>
          <a:bodyPr wrap="square">
            <a:spAutoFit/>
          </a:bodyPr>
          <a:lstStyle/>
          <a:p>
            <a:pPr marL="360363" indent="-360363">
              <a:spcAft>
                <a:spcPts val="600"/>
              </a:spcAft>
              <a:buClr>
                <a:schemeClr val="accent6">
                  <a:lumMod val="50000"/>
                </a:schemeClr>
              </a:buClr>
              <a:buFont typeface="Wingdings 3" panose="05040102010807070707" pitchFamily="18" charset="2"/>
              <a:buChar char=""/>
            </a:pPr>
            <a:r>
              <a:rPr lang="en-US" sz="1750" dirty="0"/>
              <a:t>When introducing novelty products to meet the demands of a particular craze, a life span of months may be regarded as a success, so long as the promotion of such a product can be geared to achieving quick sales. For other products a period of up to ten years might be seen as a required life cycle. Whatever the product, it is important to map its actual progress against its anticipated progress in order to respond with marketing strategies such as promotions or product enhancements to boost sales: these are known as extension strategies.</a:t>
            </a:r>
          </a:p>
          <a:p>
            <a:pPr marL="360363" indent="-360363">
              <a:spcAft>
                <a:spcPts val="600"/>
              </a:spcAft>
              <a:buClr>
                <a:schemeClr val="accent6">
                  <a:lumMod val="50000"/>
                </a:schemeClr>
              </a:buClr>
              <a:buFont typeface="Wingdings 3" panose="05040102010807070707" pitchFamily="18" charset="2"/>
              <a:buChar char=""/>
            </a:pPr>
            <a:r>
              <a:rPr lang="en-US" sz="1750" dirty="0"/>
              <a:t>Figure 2 represents a basic product life cycle. Development costs, which may be significant, are incurred before the product is introduced to the market. These costs may have arisen over a number of years. As the product is introduced money will be earned from sales. During the growth period sales will rise and a profit will hopefully be made. There is no exact point at which this will occur. A number of factors will influence this, such as the profit on each item; the amount spent on research and the extent and cost of the marketing campaign. </a:t>
            </a:r>
          </a:p>
        </p:txBody>
      </p:sp>
      <p:sp>
        <p:nvSpPr>
          <p:cNvPr id="6" name="Title 1"/>
          <p:cNvSpPr>
            <a:spLocks noGrp="1"/>
          </p:cNvSpPr>
          <p:nvPr>
            <p:ph type="title"/>
          </p:nvPr>
        </p:nvSpPr>
        <p:spPr>
          <a:xfrm>
            <a:off x="35496" y="72008"/>
            <a:ext cx="7704856" cy="548680"/>
          </a:xfrm>
        </p:spPr>
        <p:txBody>
          <a:bodyPr>
            <a:noAutofit/>
          </a:bodyPr>
          <a:lstStyle/>
          <a:p>
            <a:r>
              <a:rPr lang="en-GB" dirty="0" smtClean="0"/>
              <a:t>2.2 – Product Life Cycle</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13</a:t>
            </a:r>
            <a:endParaRPr lang="en-GB" sz="1200" b="1" dirty="0">
              <a:latin typeface="Arial" panose="020B0604020202020204" pitchFamily="34" charset="0"/>
              <a:cs typeface="Arial" panose="020B0604020202020204" pitchFamily="34" charset="0"/>
            </a:endParaRPr>
          </a:p>
        </p:txBody>
      </p:sp>
      <p:sp>
        <p:nvSpPr>
          <p:cNvPr id="15" name="Rectangle 14"/>
          <p:cNvSpPr/>
          <p:nvPr/>
        </p:nvSpPr>
        <p:spPr>
          <a:xfrm>
            <a:off x="296805" y="5076616"/>
            <a:ext cx="8550389" cy="1592744"/>
          </a:xfrm>
          <a:prstGeom prst="rect">
            <a:avLst/>
          </a:prstGeom>
          <a:solidFill>
            <a:schemeClr val="accent6">
              <a:lumMod val="60000"/>
              <a:lumOff val="40000"/>
            </a:schemeClr>
          </a:solidFill>
          <a:ln w="57150">
            <a:solidFill>
              <a:srgbClr val="002060"/>
            </a:solidFill>
          </a:ln>
        </p:spPr>
        <p:txBody>
          <a:bodyPr wrap="square">
            <a:spAutoFit/>
          </a:bodyPr>
          <a:lstStyle/>
          <a:p>
            <a:pPr algn="just">
              <a:spcBef>
                <a:spcPts val="1500"/>
              </a:spcBef>
              <a:spcAft>
                <a:spcPts val="0"/>
              </a:spcAft>
            </a:pPr>
            <a:r>
              <a:rPr lang="en-US" b="1" i="1" dirty="0">
                <a:latin typeface="Arial" panose="020B0604020202020204" pitchFamily="34" charset="0"/>
                <a:ea typeface="Segoe UI" panose="020B0502040204020203" pitchFamily="34" charset="0"/>
                <a:cs typeface="Arial" panose="020B0604020202020204" pitchFamily="34" charset="0"/>
              </a:rPr>
              <a:t>Special tip</a:t>
            </a:r>
            <a:endParaRPr lang="en-GB" b="1" i="1" dirty="0">
              <a:latin typeface="Arial" panose="020B0604020202020204" pitchFamily="34" charset="0"/>
              <a:ea typeface="Segoe UI" panose="020B0502040204020203" pitchFamily="34" charset="0"/>
              <a:cs typeface="Arial" panose="020B0604020202020204" pitchFamily="34" charset="0"/>
            </a:endParaRPr>
          </a:p>
          <a:p>
            <a:pPr marR="203200" algn="just">
              <a:spcBef>
                <a:spcPts val="900"/>
              </a:spcBef>
              <a:spcAft>
                <a:spcPts val="2265"/>
              </a:spcAft>
            </a:pPr>
            <a:r>
              <a:rPr lang="en-US" dirty="0">
                <a:latin typeface="Arial" panose="020B0604020202020204" pitchFamily="34" charset="0"/>
                <a:ea typeface="Segoe UI" panose="020B0502040204020203" pitchFamily="34" charset="0"/>
                <a:cs typeface="Arial" panose="020B0604020202020204" pitchFamily="34" charset="0"/>
              </a:rPr>
              <a:t>Figure 3 illustrates the life cycle of a product that is regarded as a fad, a product with a very short life. Toys associated with a television character may fall into this category, as will a technology product that is quickly superseded by a more advanced product. Platform trainers might be a good example.</a:t>
            </a:r>
          </a:p>
        </p:txBody>
      </p:sp>
    </p:spTree>
    <p:extLst>
      <p:ext uri="{BB962C8B-B14F-4D97-AF65-F5344CB8AC3E}">
        <p14:creationId xmlns:p14="http://schemas.microsoft.com/office/powerpoint/2010/main" val="4083888909"/>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5400" dirty="0" smtClean="0"/>
              <a:t>2.2 – Product Life Cycle</a:t>
            </a:r>
            <a:endParaRPr lang="en-GB" sz="48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600" b="1" dirty="0" smtClean="0">
                <a:latin typeface="Arial" panose="020B0604020202020204" pitchFamily="34" charset="0"/>
                <a:cs typeface="Arial" panose="020B0604020202020204" pitchFamily="34" charset="0"/>
              </a:rPr>
              <a:t>Page 13</a:t>
            </a:r>
            <a:endParaRPr lang="en-GB" sz="1600" b="1" dirty="0">
              <a:latin typeface="Arial" panose="020B0604020202020204" pitchFamily="34" charset="0"/>
              <a:cs typeface="Arial" panose="020B0604020202020204" pitchFamily="34" charset="0"/>
            </a:endParaRPr>
          </a:p>
        </p:txBody>
      </p:sp>
      <p:sp>
        <p:nvSpPr>
          <p:cNvPr id="3" name="Rectangle 2"/>
          <p:cNvSpPr/>
          <p:nvPr/>
        </p:nvSpPr>
        <p:spPr>
          <a:xfrm>
            <a:off x="323528" y="1124745"/>
            <a:ext cx="4320480" cy="3631763"/>
          </a:xfrm>
          <a:prstGeom prst="rect">
            <a:avLst/>
          </a:prstGeom>
          <a:solidFill>
            <a:srgbClr val="F9B277"/>
          </a:solidFill>
          <a:ln w="57150">
            <a:solidFill>
              <a:srgbClr val="002060"/>
            </a:solidFill>
          </a:ln>
        </p:spPr>
        <p:txBody>
          <a:bodyPr wrap="square">
            <a:spAutoFit/>
          </a:bodyPr>
          <a:lstStyle/>
          <a:p>
            <a:pPr indent="-190500" algn="just">
              <a:spcBef>
                <a:spcPts val="900"/>
              </a:spcBef>
              <a:spcAft>
                <a:spcPts val="310"/>
              </a:spcAft>
            </a:pPr>
            <a:r>
              <a:rPr lang="en-US" sz="2000" dirty="0">
                <a:latin typeface="Arial" panose="020B0604020202020204" pitchFamily="34" charset="0"/>
                <a:ea typeface="Segoe UI" panose="020B0502040204020203" pitchFamily="34" charset="0"/>
                <a:cs typeface="Arial" panose="020B0604020202020204" pitchFamily="34" charset="0"/>
              </a:rPr>
              <a:t>The </a:t>
            </a:r>
            <a:r>
              <a:rPr lang="en-US" sz="2000" b="1" dirty="0">
                <a:solidFill>
                  <a:srgbClr val="000000"/>
                </a:solidFill>
                <a:latin typeface="Arial" panose="020B0604020202020204" pitchFamily="34" charset="0"/>
                <a:ea typeface="Segoe UI" panose="020B0502040204020203" pitchFamily="34" charset="0"/>
                <a:cs typeface="Arial" panose="020B0604020202020204" pitchFamily="34" charset="0"/>
              </a:rPr>
              <a:t>product life cycle </a:t>
            </a:r>
            <a:r>
              <a:rPr lang="en-US" sz="2000" dirty="0">
                <a:latin typeface="Arial" panose="020B0604020202020204" pitchFamily="34" charset="0"/>
                <a:ea typeface="Segoe UI" panose="020B0502040204020203" pitchFamily="34" charset="0"/>
                <a:cs typeface="Arial" panose="020B0604020202020204" pitchFamily="34" charset="0"/>
              </a:rPr>
              <a:t>refers to the phases that most products go through between their first introduction to the market and their eventual decline in sales, which may lead to production ceasing.</a:t>
            </a:r>
            <a:endParaRPr lang="en-GB" sz="2000" dirty="0">
              <a:latin typeface="Arial" panose="020B0604020202020204" pitchFamily="34" charset="0"/>
              <a:ea typeface="Segoe UI" panose="020B0502040204020203" pitchFamily="34" charset="0"/>
              <a:cs typeface="Arial" panose="020B0604020202020204" pitchFamily="34" charset="0"/>
            </a:endParaRPr>
          </a:p>
          <a:p>
            <a:pPr indent="-190500" algn="just">
              <a:spcBef>
                <a:spcPts val="900"/>
              </a:spcBef>
              <a:spcAft>
                <a:spcPts val="0"/>
              </a:spcAft>
            </a:pPr>
            <a:r>
              <a:rPr lang="en-US" sz="2000" dirty="0">
                <a:latin typeface="Arial" panose="020B0604020202020204" pitchFamily="34" charset="0"/>
                <a:ea typeface="Segoe UI" panose="020B0502040204020203" pitchFamily="34" charset="0"/>
                <a:cs typeface="Arial" panose="020B0604020202020204" pitchFamily="34" charset="0"/>
              </a:rPr>
              <a:t>An </a:t>
            </a:r>
            <a:r>
              <a:rPr lang="en-US" sz="2000" b="1" dirty="0">
                <a:solidFill>
                  <a:srgbClr val="000000"/>
                </a:solidFill>
                <a:latin typeface="Arial" panose="020B0604020202020204" pitchFamily="34" charset="0"/>
                <a:ea typeface="Segoe UI" panose="020B0502040204020203" pitchFamily="34" charset="0"/>
                <a:cs typeface="Arial" panose="020B0604020202020204" pitchFamily="34" charset="0"/>
              </a:rPr>
              <a:t>extension strategy </a:t>
            </a:r>
            <a:r>
              <a:rPr lang="en-US" sz="2000" dirty="0">
                <a:latin typeface="Arial" panose="020B0604020202020204" pitchFamily="34" charset="0"/>
                <a:ea typeface="Segoe UI" panose="020B0502040204020203" pitchFamily="34" charset="0"/>
                <a:cs typeface="Arial" panose="020B0604020202020204" pitchFamily="34" charset="0"/>
              </a:rPr>
              <a:t>is a way of increasing sales by relaunching the product with a new image, or aiming at a different market segment and promoted in fresh ways.</a:t>
            </a:r>
            <a:endParaRPr lang="en-GB" sz="2000" dirty="0">
              <a:effectLst/>
              <a:latin typeface="Arial" panose="020B0604020202020204" pitchFamily="34" charset="0"/>
              <a:ea typeface="Segoe UI" panose="020B0502040204020203" pitchFamily="34" charset="0"/>
              <a:cs typeface="Arial" panose="020B0604020202020204" pitchFamily="34" charset="0"/>
            </a:endParaRPr>
          </a:p>
        </p:txBody>
      </p:sp>
      <p:pic>
        <p:nvPicPr>
          <p:cNvPr id="12290" name="Picture 2" descr="Image result for short product life cycle"/>
          <p:cNvPicPr>
            <a:picLocks noChangeAspect="1" noChangeArrowheads="1"/>
          </p:cNvPicPr>
          <p:nvPr/>
        </p:nvPicPr>
        <p:blipFill rotWithShape="1">
          <a:blip r:embed="rId3">
            <a:extLst>
              <a:ext uri="{28A0092B-C50C-407E-A947-70E740481C1C}">
                <a14:useLocalDpi xmlns:a14="http://schemas.microsoft.com/office/drawing/2010/main" val="0"/>
              </a:ext>
            </a:extLst>
          </a:blip>
          <a:srcRect l="3460" t="22445" r="12425" b="13864"/>
          <a:stretch/>
        </p:blipFill>
        <p:spPr bwMode="auto">
          <a:xfrm>
            <a:off x="4932040" y="1124745"/>
            <a:ext cx="3942140" cy="237626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788024" y="3573016"/>
            <a:ext cx="4086156" cy="3170099"/>
          </a:xfrm>
          <a:prstGeom prst="rect">
            <a:avLst/>
          </a:prstGeom>
        </p:spPr>
        <p:txBody>
          <a:bodyPr wrap="square">
            <a:spAutoFit/>
          </a:bodyPr>
          <a:lstStyle/>
          <a:p>
            <a:pPr indent="-190500" algn="just">
              <a:spcBef>
                <a:spcPts val="900"/>
              </a:spcBef>
              <a:spcAft>
                <a:spcPts val="0"/>
              </a:spcAft>
            </a:pPr>
            <a:r>
              <a:rPr lang="en-US" sz="2000" dirty="0">
                <a:latin typeface="Arial" panose="020B0604020202020204" pitchFamily="34" charset="0"/>
                <a:ea typeface="Segoe UI" panose="020B0502040204020203" pitchFamily="34" charset="0"/>
                <a:cs typeface="Arial" panose="020B0604020202020204" pitchFamily="34" charset="0"/>
              </a:rPr>
              <a:t>Figure 3 illustrates the life cycle of a product that is regarded as a fad, a </a:t>
            </a:r>
            <a:r>
              <a:rPr lang="en-US" sz="2000" dirty="0" smtClean="0">
                <a:latin typeface="Arial" panose="020B0604020202020204" pitchFamily="34" charset="0"/>
                <a:ea typeface="Segoe UI" panose="020B0502040204020203" pitchFamily="34" charset="0"/>
                <a:cs typeface="Arial" panose="020B0604020202020204" pitchFamily="34" charset="0"/>
              </a:rPr>
              <a:t>product with </a:t>
            </a:r>
            <a:r>
              <a:rPr lang="en-US" sz="2000" dirty="0">
                <a:latin typeface="Arial" panose="020B0604020202020204" pitchFamily="34" charset="0"/>
                <a:ea typeface="Segoe UI" panose="020B0502040204020203" pitchFamily="34" charset="0"/>
                <a:cs typeface="Arial" panose="020B0604020202020204" pitchFamily="34" charset="0"/>
              </a:rPr>
              <a:t>a very short life. Toys associated with a television character may fall into this category, as will a technology product that is quickly superseded by a more advanced product. Platform trainers might be a good example.</a:t>
            </a:r>
            <a:endParaRPr lang="en-GB" sz="2000" dirty="0">
              <a:effectLst/>
              <a:latin typeface="Arial" panose="020B0604020202020204" pitchFamily="34" charset="0"/>
              <a:ea typeface="Segoe UI" panose="020B0502040204020203" pitchFamily="34" charset="0"/>
              <a:cs typeface="Arial" panose="020B0604020202020204" pitchFamily="34" charset="0"/>
            </a:endParaRPr>
          </a:p>
        </p:txBody>
      </p:sp>
    </p:spTree>
    <p:extLst>
      <p:ext uri="{BB962C8B-B14F-4D97-AF65-F5344CB8AC3E}">
        <p14:creationId xmlns:p14="http://schemas.microsoft.com/office/powerpoint/2010/main" val="2737572637"/>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3700" b="1" dirty="0" smtClean="0"/>
              <a:t>1 – New Business Ideas - Expectations</a:t>
            </a:r>
          </a:p>
        </p:txBody>
      </p:sp>
      <p:sp>
        <p:nvSpPr>
          <p:cNvPr id="2" name="Rectangle 1"/>
          <p:cNvSpPr/>
          <p:nvPr/>
        </p:nvSpPr>
        <p:spPr>
          <a:xfrm>
            <a:off x="251520" y="1096426"/>
            <a:ext cx="8640960" cy="5355312"/>
          </a:xfrm>
          <a:prstGeom prst="rect">
            <a:avLst/>
          </a:prstGeom>
        </p:spPr>
        <p:txBody>
          <a:bodyPr wrap="square">
            <a:spAutoFit/>
          </a:bodyPr>
          <a:lstStyle/>
          <a:p>
            <a:pPr>
              <a:buClr>
                <a:schemeClr val="accent6">
                  <a:lumMod val="50000"/>
                </a:schemeClr>
              </a:buClr>
            </a:pPr>
            <a:r>
              <a:rPr lang="en-US" b="1" dirty="0"/>
              <a:t>What are examiners looking for</a:t>
            </a:r>
            <a:r>
              <a:rPr lang="en-US" b="1" dirty="0" smtClean="0"/>
              <a:t>?</a:t>
            </a:r>
            <a:endParaRPr lang="en-US" b="1" dirty="0"/>
          </a:p>
          <a:p>
            <a:pPr marL="457200" indent="-457200">
              <a:buClr>
                <a:schemeClr val="accent6">
                  <a:lumMod val="50000"/>
                </a:schemeClr>
              </a:buClr>
              <a:buFont typeface="Wingdings 3" panose="05040102010807070707" pitchFamily="18" charset="2"/>
              <a:buChar char=""/>
            </a:pPr>
            <a:r>
              <a:rPr lang="en-US" dirty="0"/>
              <a:t>Examiners use instructions to help you to decide the length and depth of your answer</a:t>
            </a:r>
            <a:r>
              <a:rPr lang="en-US" dirty="0" smtClean="0"/>
              <a:t>.</a:t>
            </a:r>
            <a:endParaRPr lang="en-US" dirty="0"/>
          </a:p>
          <a:p>
            <a:pPr>
              <a:buClr>
                <a:schemeClr val="accent6">
                  <a:lumMod val="50000"/>
                </a:schemeClr>
              </a:buClr>
            </a:pPr>
            <a:r>
              <a:rPr lang="en-US" b="1" dirty="0"/>
              <a:t>State, define, list, outline</a:t>
            </a:r>
          </a:p>
          <a:p>
            <a:pPr marL="457200" indent="-457200">
              <a:buClr>
                <a:schemeClr val="accent6">
                  <a:lumMod val="50000"/>
                </a:schemeClr>
              </a:buClr>
              <a:buFont typeface="Wingdings 3" panose="05040102010807070707" pitchFamily="18" charset="2"/>
              <a:buChar char=""/>
            </a:pPr>
            <a:r>
              <a:rPr lang="en-US" dirty="0"/>
              <a:t>These key words require short, concise answers, often recall of material that you have </a:t>
            </a:r>
            <a:r>
              <a:rPr lang="en-US" dirty="0" err="1"/>
              <a:t>memorised</a:t>
            </a:r>
            <a:r>
              <a:rPr lang="en-US" dirty="0" smtClean="0"/>
              <a:t>.</a:t>
            </a:r>
            <a:endParaRPr lang="en-US" dirty="0"/>
          </a:p>
          <a:p>
            <a:pPr>
              <a:buClr>
                <a:schemeClr val="accent6">
                  <a:lumMod val="50000"/>
                </a:schemeClr>
              </a:buClr>
            </a:pPr>
            <a:r>
              <a:rPr lang="en-US" b="1" dirty="0"/>
              <a:t>Explain, describe, discuss</a:t>
            </a:r>
          </a:p>
          <a:p>
            <a:pPr marL="457200" indent="-457200">
              <a:buClr>
                <a:schemeClr val="accent6">
                  <a:lumMod val="50000"/>
                </a:schemeClr>
              </a:buClr>
              <a:buFont typeface="Wingdings 3" panose="05040102010807070707" pitchFamily="18" charset="2"/>
              <a:buChar char=""/>
            </a:pPr>
            <a:r>
              <a:rPr lang="en-US" dirty="0"/>
              <a:t>Some reasoning or some reference to theory is needed, depending on the context.</a:t>
            </a:r>
          </a:p>
          <a:p>
            <a:pPr marL="457200" indent="-457200">
              <a:buClr>
                <a:schemeClr val="accent6">
                  <a:lumMod val="50000"/>
                </a:schemeClr>
              </a:buClr>
              <a:buFont typeface="Wingdings 3" panose="05040102010807070707" pitchFamily="18" charset="2"/>
              <a:buChar char=""/>
            </a:pPr>
            <a:r>
              <a:rPr lang="en-US" dirty="0"/>
              <a:t>Explaining and discussing require you to give a more detailed answer than when you are asked to ‘describe' something</a:t>
            </a:r>
            <a:r>
              <a:rPr lang="en-US" dirty="0" smtClean="0"/>
              <a:t>.</a:t>
            </a:r>
            <a:endParaRPr lang="en-US" dirty="0"/>
          </a:p>
          <a:p>
            <a:pPr>
              <a:buClr>
                <a:schemeClr val="accent6">
                  <a:lumMod val="50000"/>
                </a:schemeClr>
              </a:buClr>
            </a:pPr>
            <a:r>
              <a:rPr lang="en-US" b="1" dirty="0"/>
              <a:t>Apply</a:t>
            </a:r>
          </a:p>
          <a:p>
            <a:pPr marL="457200" indent="-457200">
              <a:buClr>
                <a:schemeClr val="accent6">
                  <a:lumMod val="50000"/>
                </a:schemeClr>
              </a:buClr>
              <a:buFont typeface="Wingdings 3" panose="05040102010807070707" pitchFamily="18" charset="2"/>
              <a:buChar char=""/>
            </a:pPr>
            <a:r>
              <a:rPr lang="en-US" dirty="0"/>
              <a:t>Here, you must make sure that you relate your answer to the given situation (this is always good practice in Business Studies exams</a:t>
            </a:r>
            <a:r>
              <a:rPr lang="en-US" dirty="0" smtClean="0"/>
              <a:t>).</a:t>
            </a:r>
            <a:endParaRPr lang="en-US" dirty="0"/>
          </a:p>
          <a:p>
            <a:pPr>
              <a:buClr>
                <a:schemeClr val="accent6">
                  <a:lumMod val="50000"/>
                </a:schemeClr>
              </a:buClr>
            </a:pPr>
            <a:r>
              <a:rPr lang="en-US" b="1" dirty="0"/>
              <a:t>Evaluate</a:t>
            </a:r>
          </a:p>
          <a:p>
            <a:pPr marL="457200" indent="-457200">
              <a:buClr>
                <a:schemeClr val="accent6">
                  <a:lumMod val="50000"/>
                </a:schemeClr>
              </a:buClr>
              <a:buFont typeface="Wingdings 3" panose="05040102010807070707" pitchFamily="18" charset="2"/>
              <a:buChar char=""/>
            </a:pPr>
            <a:r>
              <a:rPr lang="en-US" dirty="0"/>
              <a:t>You are required to provide full and detailed arguments, often ‘for' and ‘against', to show your depth of understanding</a:t>
            </a:r>
            <a:r>
              <a:rPr lang="en-US" dirty="0" smtClean="0"/>
              <a:t>.</a:t>
            </a:r>
            <a:endParaRPr lang="en-US" dirty="0"/>
          </a:p>
          <a:p>
            <a:pPr>
              <a:buClr>
                <a:schemeClr val="accent6">
                  <a:lumMod val="50000"/>
                </a:schemeClr>
              </a:buClr>
            </a:pPr>
            <a:r>
              <a:rPr lang="en-US" b="1" dirty="0"/>
              <a:t>Calculate</a:t>
            </a:r>
          </a:p>
          <a:p>
            <a:pPr marL="457200" indent="-457200">
              <a:buClr>
                <a:schemeClr val="accent6">
                  <a:lumMod val="50000"/>
                </a:schemeClr>
              </a:buClr>
              <a:buFont typeface="Wingdings 3" panose="05040102010807070707" pitchFamily="18" charset="2"/>
              <a:buChar char=""/>
            </a:pPr>
            <a:r>
              <a:rPr lang="en-US" dirty="0"/>
              <a:t>A numerical answer is required here</a:t>
            </a:r>
            <a:r>
              <a:rPr lang="en-US" dirty="0" smtClean="0"/>
              <a:t>.</a:t>
            </a:r>
            <a:endParaRPr lang="en-US" dirty="0"/>
          </a:p>
        </p:txBody>
      </p:sp>
    </p:spTree>
    <p:extLst>
      <p:ext uri="{BB962C8B-B14F-4D97-AF65-F5344CB8AC3E}">
        <p14:creationId xmlns:p14="http://schemas.microsoft.com/office/powerpoint/2010/main" val="229475878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4" y="1091783"/>
            <a:ext cx="8627345" cy="2523768"/>
          </a:xfrm>
          <a:prstGeom prst="rect">
            <a:avLst/>
          </a:prstGeom>
        </p:spPr>
        <p:txBody>
          <a:bodyPr wrap="square">
            <a:spAutoFit/>
          </a:bodyPr>
          <a:lstStyle/>
          <a:p>
            <a:pPr marL="360363" indent="-360363">
              <a:spcAft>
                <a:spcPts val="600"/>
              </a:spcAft>
              <a:buClr>
                <a:schemeClr val="accent6">
                  <a:lumMod val="50000"/>
                </a:schemeClr>
              </a:buClr>
              <a:buFont typeface="Wingdings 3" panose="05040102010807070707" pitchFamily="18" charset="2"/>
              <a:buChar char=""/>
            </a:pPr>
            <a:r>
              <a:rPr lang="en-US" sz="1600" dirty="0"/>
              <a:t>When sales reach maturity level, an extension strategy may be used in a number of different ways:</a:t>
            </a:r>
          </a:p>
          <a:p>
            <a:pPr marL="631825" indent="-271463">
              <a:spcAft>
                <a:spcPts val="600"/>
              </a:spcAft>
              <a:buClr>
                <a:schemeClr val="accent6">
                  <a:lumMod val="50000"/>
                </a:schemeClr>
              </a:buClr>
              <a:buFont typeface="Wingdings" panose="05000000000000000000" pitchFamily="2" charset="2"/>
              <a:buChar char="§"/>
            </a:pPr>
            <a:r>
              <a:rPr lang="en-US" sz="1600" dirty="0" smtClean="0"/>
              <a:t>finding </a:t>
            </a:r>
            <a:r>
              <a:rPr lang="en-US" sz="1600" dirty="0"/>
              <a:t>new markets for the product</a:t>
            </a:r>
          </a:p>
          <a:p>
            <a:pPr marL="631825" indent="-271463">
              <a:spcAft>
                <a:spcPts val="600"/>
              </a:spcAft>
              <a:buClr>
                <a:schemeClr val="accent6">
                  <a:lumMod val="50000"/>
                </a:schemeClr>
              </a:buClr>
              <a:buFont typeface="Wingdings" panose="05000000000000000000" pitchFamily="2" charset="2"/>
              <a:buChar char="§"/>
            </a:pPr>
            <a:r>
              <a:rPr lang="en-US" sz="1600" dirty="0" smtClean="0"/>
              <a:t>finding </a:t>
            </a:r>
            <a:r>
              <a:rPr lang="en-US" sz="1600" dirty="0"/>
              <a:t>new uses for the product</a:t>
            </a:r>
          </a:p>
          <a:p>
            <a:pPr marL="631825" indent="-271463">
              <a:spcAft>
                <a:spcPts val="600"/>
              </a:spcAft>
              <a:buClr>
                <a:schemeClr val="accent6">
                  <a:lumMod val="50000"/>
                </a:schemeClr>
              </a:buClr>
              <a:buFont typeface="Wingdings" panose="05000000000000000000" pitchFamily="2" charset="2"/>
              <a:buChar char="§"/>
            </a:pPr>
            <a:r>
              <a:rPr lang="en-US" sz="1600" dirty="0" smtClean="0"/>
              <a:t>bringing </a:t>
            </a:r>
            <a:r>
              <a:rPr lang="en-US" sz="1600" dirty="0"/>
              <a:t>out associated products to boost the original market</a:t>
            </a:r>
          </a:p>
          <a:p>
            <a:pPr marL="631825" indent="-271463">
              <a:spcAft>
                <a:spcPts val="600"/>
              </a:spcAft>
              <a:buClr>
                <a:schemeClr val="accent6">
                  <a:lumMod val="50000"/>
                </a:schemeClr>
              </a:buClr>
              <a:buFont typeface="Wingdings" panose="05000000000000000000" pitchFamily="2" charset="2"/>
              <a:buChar char="§"/>
            </a:pPr>
            <a:r>
              <a:rPr lang="en-US" sz="1600" dirty="0" smtClean="0"/>
              <a:t>changing </a:t>
            </a:r>
            <a:r>
              <a:rPr lang="en-US" sz="1600" dirty="0"/>
              <a:t>the shape or packaging of a product</a:t>
            </a:r>
          </a:p>
          <a:p>
            <a:pPr marL="631825" indent="-271463">
              <a:spcAft>
                <a:spcPts val="600"/>
              </a:spcAft>
              <a:buClr>
                <a:schemeClr val="accent6">
                  <a:lumMod val="50000"/>
                </a:schemeClr>
              </a:buClr>
              <a:buFont typeface="Wingdings" panose="05000000000000000000" pitchFamily="2" charset="2"/>
              <a:buChar char="§"/>
            </a:pPr>
            <a:r>
              <a:rPr lang="en-US" sz="1600" dirty="0" smtClean="0"/>
              <a:t>changing </a:t>
            </a:r>
            <a:r>
              <a:rPr lang="en-US" sz="1600" dirty="0"/>
              <a:t>the specification or components of the product to suit specific markets</a:t>
            </a:r>
          </a:p>
          <a:p>
            <a:pPr marL="631825" indent="-271463">
              <a:spcAft>
                <a:spcPts val="600"/>
              </a:spcAft>
              <a:buClr>
                <a:schemeClr val="accent6">
                  <a:lumMod val="50000"/>
                </a:schemeClr>
              </a:buClr>
              <a:buFont typeface="Wingdings" panose="05000000000000000000" pitchFamily="2" charset="2"/>
              <a:buChar char="§"/>
            </a:pPr>
            <a:r>
              <a:rPr lang="en-US" sz="1600" dirty="0" smtClean="0"/>
              <a:t>persuading </a:t>
            </a:r>
            <a:r>
              <a:rPr lang="en-US" sz="1600" dirty="0"/>
              <a:t>customers to use the product more frequently.</a:t>
            </a:r>
          </a:p>
        </p:txBody>
      </p:sp>
      <p:sp>
        <p:nvSpPr>
          <p:cNvPr id="6" name="Title 1"/>
          <p:cNvSpPr>
            <a:spLocks noGrp="1"/>
          </p:cNvSpPr>
          <p:nvPr>
            <p:ph type="title"/>
          </p:nvPr>
        </p:nvSpPr>
        <p:spPr>
          <a:xfrm>
            <a:off x="35496" y="72008"/>
            <a:ext cx="7704856" cy="548680"/>
          </a:xfrm>
        </p:spPr>
        <p:txBody>
          <a:bodyPr>
            <a:noAutofit/>
          </a:bodyPr>
          <a:lstStyle/>
          <a:p>
            <a:r>
              <a:rPr lang="en-GB" dirty="0" smtClean="0"/>
              <a:t>2.2 – Product Life Cycle</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13</a:t>
            </a:r>
            <a:endParaRPr lang="en-GB" sz="1200" b="1" dirty="0">
              <a:latin typeface="Arial" panose="020B0604020202020204" pitchFamily="34" charset="0"/>
              <a:cs typeface="Arial" panose="020B0604020202020204" pitchFamily="34" charset="0"/>
            </a:endParaRPr>
          </a:p>
        </p:txBody>
      </p:sp>
      <p:pic>
        <p:nvPicPr>
          <p:cNvPr id="13314" name="Picture 2" descr="Image result for product life cycle extension strategies"/>
          <p:cNvPicPr>
            <a:picLocks noChangeAspect="1" noChangeArrowheads="1"/>
          </p:cNvPicPr>
          <p:nvPr/>
        </p:nvPicPr>
        <p:blipFill rotWithShape="1">
          <a:blip r:embed="rId3">
            <a:extLst>
              <a:ext uri="{28A0092B-C50C-407E-A947-70E740481C1C}">
                <a14:useLocalDpi xmlns:a14="http://schemas.microsoft.com/office/drawing/2010/main" val="0"/>
              </a:ext>
            </a:extLst>
          </a:blip>
          <a:srcRect l="2390" t="5794" r="2167" b="6158"/>
          <a:stretch/>
        </p:blipFill>
        <p:spPr bwMode="auto">
          <a:xfrm>
            <a:off x="251520" y="3690468"/>
            <a:ext cx="4118087" cy="290688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151279" y="3622372"/>
            <a:ext cx="4741200" cy="3046988"/>
          </a:xfrm>
          <a:prstGeom prst="rect">
            <a:avLst/>
          </a:prstGeom>
        </p:spPr>
        <p:txBody>
          <a:bodyPr wrap="square">
            <a:spAutoFit/>
          </a:bodyPr>
          <a:lstStyle/>
          <a:p>
            <a:pPr marL="360363" indent="-360363" algn="just">
              <a:spcBef>
                <a:spcPts val="0"/>
              </a:spcBef>
              <a:spcAft>
                <a:spcPts val="0"/>
              </a:spcAft>
              <a:buClr>
                <a:schemeClr val="accent6">
                  <a:lumMod val="75000"/>
                </a:schemeClr>
              </a:buClr>
              <a:buFont typeface="Wingdings 3" panose="05040102010807070707" pitchFamily="18" charset="2"/>
              <a:buChar char=""/>
            </a:pPr>
            <a:r>
              <a:rPr lang="en-US" sz="1600" dirty="0">
                <a:latin typeface="Segoe UI" panose="020B0502040204020203" pitchFamily="34" charset="0"/>
                <a:ea typeface="Segoe UI" panose="020B0502040204020203" pitchFamily="34" charset="0"/>
              </a:rPr>
              <a:t>This could be as simple as changing the packaging or as complex as redesigning the product. In the case of the Harry Potter stories, a number of books were written; these can be viewed as the original product. The films could be viewed as an extension strategy, a huge one in this case. </a:t>
            </a:r>
            <a:endParaRPr lang="en-US" sz="1600" dirty="0" smtClean="0">
              <a:latin typeface="Segoe UI" panose="020B0502040204020203" pitchFamily="34" charset="0"/>
              <a:ea typeface="Segoe UI" panose="020B0502040204020203" pitchFamily="34" charset="0"/>
            </a:endParaRPr>
          </a:p>
          <a:p>
            <a:pPr marL="360363" indent="-360363" algn="just">
              <a:spcBef>
                <a:spcPts val="0"/>
              </a:spcBef>
              <a:spcAft>
                <a:spcPts val="0"/>
              </a:spcAft>
              <a:buClr>
                <a:schemeClr val="accent6">
                  <a:lumMod val="75000"/>
                </a:schemeClr>
              </a:buClr>
              <a:buFont typeface="Wingdings 3" panose="05040102010807070707" pitchFamily="18" charset="2"/>
              <a:buChar char=""/>
            </a:pPr>
            <a:r>
              <a:rPr lang="en-US" sz="1600" dirty="0" smtClean="0">
                <a:latin typeface="Segoe UI" panose="020B0502040204020203" pitchFamily="34" charset="0"/>
                <a:ea typeface="Segoe UI" panose="020B0502040204020203" pitchFamily="34" charset="0"/>
              </a:rPr>
              <a:t>When </a:t>
            </a:r>
            <a:r>
              <a:rPr lang="en-US" sz="1600" dirty="0">
                <a:latin typeface="Segoe UI" panose="020B0502040204020203" pitchFamily="34" charset="0"/>
                <a:ea typeface="Segoe UI" panose="020B0502040204020203" pitchFamily="34" charset="0"/>
              </a:rPr>
              <a:t>toys, games and clothing are introduced you have an extension strategy which will keep product sales growing for a number of years. Figure 4 shows how the product life cycle may be extended.</a:t>
            </a:r>
            <a:endParaRPr lang="en-GB" sz="1600" dirty="0">
              <a:effectLst/>
              <a:latin typeface="Segoe UI" panose="020B0502040204020203" pitchFamily="34" charset="0"/>
              <a:ea typeface="Segoe UI" panose="020B0502040204020203" pitchFamily="34" charset="0"/>
            </a:endParaRPr>
          </a:p>
        </p:txBody>
      </p:sp>
    </p:spTree>
    <p:extLst>
      <p:ext uri="{BB962C8B-B14F-4D97-AF65-F5344CB8AC3E}">
        <p14:creationId xmlns:p14="http://schemas.microsoft.com/office/powerpoint/2010/main" val="3877315021"/>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4" y="1091783"/>
            <a:ext cx="8627345" cy="5709255"/>
          </a:xfrm>
          <a:prstGeom prst="rect">
            <a:avLst/>
          </a:prstGeom>
        </p:spPr>
        <p:txBody>
          <a:bodyPr wrap="square">
            <a:spAutoFit/>
          </a:bodyPr>
          <a:lstStyle/>
          <a:p>
            <a:pPr marL="360363" indent="-360363">
              <a:spcAft>
                <a:spcPts val="600"/>
              </a:spcAft>
              <a:buClr>
                <a:schemeClr val="accent6">
                  <a:lumMod val="50000"/>
                </a:schemeClr>
              </a:buClr>
              <a:buFont typeface="Wingdings 3" panose="05040102010807070707" pitchFamily="18" charset="2"/>
              <a:buChar char=""/>
            </a:pPr>
            <a:r>
              <a:rPr lang="en-US" sz="2000" dirty="0"/>
              <a:t>Even extremely large firms will not always risk introducing a product across a large market at one time. Cadbury (now part of Kraft) have often </a:t>
            </a:r>
            <a:r>
              <a:rPr lang="en-US" sz="2000" dirty="0" smtClean="0"/>
              <a:t>trialed </a:t>
            </a:r>
            <a:r>
              <a:rPr lang="en-US" sz="2000" dirty="0"/>
              <a:t>new products in one part of the country, to gauge demand before releasing them onto the whole market. Some products take a while to take hold in the market, some never do and some appear to be an instant success.</a:t>
            </a:r>
          </a:p>
          <a:p>
            <a:pPr marL="360363" indent="-360363">
              <a:spcAft>
                <a:spcPts val="600"/>
              </a:spcAft>
              <a:buClr>
                <a:schemeClr val="accent6">
                  <a:lumMod val="50000"/>
                </a:schemeClr>
              </a:buClr>
              <a:buFont typeface="Wingdings 3" panose="05040102010807070707" pitchFamily="18" charset="2"/>
              <a:buChar char=""/>
            </a:pPr>
            <a:r>
              <a:rPr lang="en-US" sz="2000" dirty="0"/>
              <a:t>The market for mobile phones is one of the fastest moving of all consumer technology products. With sales in the millions of units each year and with new applications </a:t>
            </a:r>
            <a:r>
              <a:rPr lang="en-US" sz="2000" dirty="0" smtClean="0"/>
              <a:t/>
            </a:r>
            <a:br>
              <a:rPr lang="en-US" sz="2000" dirty="0" smtClean="0"/>
            </a:br>
            <a:r>
              <a:rPr lang="en-US" sz="2000" dirty="0" smtClean="0"/>
              <a:t>being </a:t>
            </a:r>
            <a:r>
              <a:rPr lang="en-US" sz="2000" dirty="0"/>
              <a:t>added frequently, each item </a:t>
            </a:r>
            <a:r>
              <a:rPr lang="en-US" sz="2000" dirty="0" smtClean="0"/>
              <a:t/>
            </a:r>
            <a:br>
              <a:rPr lang="en-US" sz="2000" dirty="0" smtClean="0"/>
            </a:br>
            <a:r>
              <a:rPr lang="en-US" sz="2000" dirty="0" smtClean="0"/>
              <a:t>in </a:t>
            </a:r>
            <a:r>
              <a:rPr lang="en-US" sz="2000" dirty="0"/>
              <a:t>the product range must be </a:t>
            </a:r>
            <a:r>
              <a:rPr lang="en-US" sz="2000" dirty="0" smtClean="0"/>
              <a:t/>
            </a:r>
            <a:br>
              <a:rPr lang="en-US" sz="2000" dirty="0" smtClean="0"/>
            </a:br>
            <a:r>
              <a:rPr lang="en-US" sz="2000" dirty="0" smtClean="0"/>
              <a:t>carefully </a:t>
            </a:r>
            <a:r>
              <a:rPr lang="en-US" sz="2000" dirty="0"/>
              <a:t>monitored. Using the </a:t>
            </a:r>
            <a:r>
              <a:rPr lang="en-US" sz="2000" dirty="0" smtClean="0"/>
              <a:t>plc </a:t>
            </a:r>
            <a:br>
              <a:rPr lang="en-US" sz="2000" dirty="0" smtClean="0"/>
            </a:br>
            <a:r>
              <a:rPr lang="en-US" sz="2000" dirty="0" smtClean="0"/>
              <a:t>is </a:t>
            </a:r>
            <a:r>
              <a:rPr lang="en-US" sz="2000" dirty="0"/>
              <a:t>one way of doing this. Firms may target a particular anticipated life cycle for their product, aiming to </a:t>
            </a:r>
            <a:r>
              <a:rPr lang="en-US" sz="2000" dirty="0" smtClean="0"/>
              <a:t/>
            </a:r>
            <a:br>
              <a:rPr lang="en-US" sz="2000" dirty="0" smtClean="0"/>
            </a:br>
            <a:r>
              <a:rPr lang="en-US" sz="2000" dirty="0" smtClean="0"/>
              <a:t>achieve </a:t>
            </a:r>
            <a:r>
              <a:rPr lang="en-US" sz="2000" dirty="0"/>
              <a:t>a short term goal or a </a:t>
            </a:r>
            <a:r>
              <a:rPr lang="en-US" sz="2000" dirty="0" smtClean="0"/>
              <a:t/>
            </a:r>
            <a:br>
              <a:rPr lang="en-US" sz="2000" dirty="0" smtClean="0"/>
            </a:br>
            <a:r>
              <a:rPr lang="en-US" sz="2000" dirty="0" smtClean="0"/>
              <a:t>longer </a:t>
            </a:r>
            <a:r>
              <a:rPr lang="en-US" sz="2000" dirty="0"/>
              <a:t>life. The marketing mix is a </a:t>
            </a:r>
            <a:r>
              <a:rPr lang="en-US" sz="2000" dirty="0" smtClean="0"/>
              <a:t/>
            </a:r>
            <a:br>
              <a:rPr lang="en-US" sz="2000" dirty="0" smtClean="0"/>
            </a:br>
            <a:r>
              <a:rPr lang="en-US" sz="2000" dirty="0" smtClean="0"/>
              <a:t>key </a:t>
            </a:r>
            <a:r>
              <a:rPr lang="en-US" sz="2000" dirty="0"/>
              <a:t>element in any launch process </a:t>
            </a:r>
            <a:r>
              <a:rPr lang="en-US" sz="2000" dirty="0" smtClean="0"/>
              <a:t/>
            </a:r>
            <a:br>
              <a:rPr lang="en-US" sz="2000" dirty="0" smtClean="0"/>
            </a:br>
            <a:r>
              <a:rPr lang="en-US" sz="2000" dirty="0" smtClean="0"/>
              <a:t>- </a:t>
            </a:r>
            <a:r>
              <a:rPr lang="en-US" sz="2000" dirty="0"/>
              <a:t>as in the case of </a:t>
            </a:r>
            <a:r>
              <a:rPr lang="en-US" sz="2000" dirty="0" err="1"/>
              <a:t>Lucozade</a:t>
            </a:r>
            <a:r>
              <a:rPr lang="en-US" sz="2000" dirty="0"/>
              <a:t>.</a:t>
            </a:r>
          </a:p>
        </p:txBody>
      </p:sp>
      <p:sp>
        <p:nvSpPr>
          <p:cNvPr id="6" name="Title 1"/>
          <p:cNvSpPr>
            <a:spLocks noGrp="1"/>
          </p:cNvSpPr>
          <p:nvPr>
            <p:ph type="title"/>
          </p:nvPr>
        </p:nvSpPr>
        <p:spPr>
          <a:xfrm>
            <a:off x="35496" y="72008"/>
            <a:ext cx="7704856" cy="548680"/>
          </a:xfrm>
        </p:spPr>
        <p:txBody>
          <a:bodyPr>
            <a:noAutofit/>
          </a:bodyPr>
          <a:lstStyle/>
          <a:p>
            <a:r>
              <a:rPr lang="en-GB" dirty="0" smtClean="0"/>
              <a:t>2.2 – Product Life Cycle</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a:t>
            </a:r>
            <a:endParaRPr lang="en-GB" sz="1200" b="1" dirty="0">
              <a:latin typeface="Arial" panose="020B0604020202020204" pitchFamily="34" charset="0"/>
              <a:cs typeface="Arial" panose="020B0604020202020204" pitchFamily="34" charset="0"/>
            </a:endParaRPr>
          </a:p>
        </p:txBody>
      </p:sp>
      <p:pic>
        <p:nvPicPr>
          <p:cNvPr id="13314" name="Picture 2" descr="Image result for product life cycle extension strategies"/>
          <p:cNvPicPr>
            <a:picLocks noChangeAspect="1" noChangeArrowheads="1"/>
          </p:cNvPicPr>
          <p:nvPr/>
        </p:nvPicPr>
        <p:blipFill rotWithShape="1">
          <a:blip r:embed="rId3">
            <a:extLst>
              <a:ext uri="{28A0092B-C50C-407E-A947-70E740481C1C}">
                <a14:useLocalDpi xmlns:a14="http://schemas.microsoft.com/office/drawing/2010/main" val="0"/>
              </a:ext>
            </a:extLst>
          </a:blip>
          <a:srcRect l="2390" t="5794" r="2167" b="6158"/>
          <a:stretch/>
        </p:blipFill>
        <p:spPr bwMode="auto">
          <a:xfrm>
            <a:off x="4702385" y="3717032"/>
            <a:ext cx="4118087" cy="2906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0911843"/>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6683129" cy="5647700"/>
          </a:xfrm>
          <a:prstGeom prst="rect">
            <a:avLst/>
          </a:prstGeom>
        </p:spPr>
        <p:txBody>
          <a:bodyPr wrap="square">
            <a:spAutoFit/>
          </a:bodyPr>
          <a:lstStyle/>
          <a:p>
            <a:pPr>
              <a:spcAft>
                <a:spcPts val="400"/>
              </a:spcAft>
              <a:buClr>
                <a:schemeClr val="accent6">
                  <a:lumMod val="50000"/>
                </a:schemeClr>
              </a:buClr>
            </a:pPr>
            <a:r>
              <a:rPr lang="en-US" sz="1950" b="1" dirty="0" err="1">
                <a:solidFill>
                  <a:srgbClr val="002060"/>
                </a:solidFill>
              </a:rPr>
              <a:t>Lucozade</a:t>
            </a:r>
            <a:endParaRPr lang="en-US" sz="1950" b="1" dirty="0">
              <a:solidFill>
                <a:srgbClr val="002060"/>
              </a:solidFill>
            </a:endParaRPr>
          </a:p>
          <a:p>
            <a:pPr marL="360363" indent="-360363">
              <a:spcAft>
                <a:spcPts val="400"/>
              </a:spcAft>
              <a:buClr>
                <a:schemeClr val="accent6">
                  <a:lumMod val="50000"/>
                </a:schemeClr>
              </a:buClr>
              <a:buFont typeface="Wingdings 3" panose="05040102010807070707" pitchFamily="18" charset="2"/>
              <a:buChar char=""/>
            </a:pPr>
            <a:r>
              <a:rPr lang="en-US" sz="1950" dirty="0">
                <a:solidFill>
                  <a:srgbClr val="002060"/>
                </a:solidFill>
              </a:rPr>
              <a:t>The firm </a:t>
            </a:r>
            <a:r>
              <a:rPr lang="en-US" sz="1950" dirty="0" err="1">
                <a:solidFill>
                  <a:srgbClr val="002060"/>
                </a:solidFill>
              </a:rPr>
              <a:t>Lucozade</a:t>
            </a:r>
            <a:r>
              <a:rPr lang="en-US" sz="1950" dirty="0">
                <a:solidFill>
                  <a:srgbClr val="002060"/>
                </a:solidFill>
              </a:rPr>
              <a:t> was originally established in 1927 and created the drink as a pick-me-up for those suffering from illnesses such as flu. The most common place to buy it was the chemist. Now it is a classic example of a product that redefined itself - as a sports drink. By the 1980s, </a:t>
            </a:r>
            <a:r>
              <a:rPr lang="en-US" sz="1950" dirty="0" err="1">
                <a:solidFill>
                  <a:srgbClr val="002060"/>
                </a:solidFill>
              </a:rPr>
              <a:t>Lucozade</a:t>
            </a:r>
            <a:r>
              <a:rPr lang="en-US" sz="1950" dirty="0">
                <a:solidFill>
                  <a:srgbClr val="002060"/>
                </a:solidFill>
              </a:rPr>
              <a:t> was part of Glaxo Smith Kline's range and they wanted to re-think its marketing </a:t>
            </a:r>
            <a:r>
              <a:rPr lang="en-US" sz="1950" dirty="0" smtClean="0">
                <a:solidFill>
                  <a:srgbClr val="002060"/>
                </a:solidFill>
              </a:rPr>
              <a:t>mix.</a:t>
            </a:r>
          </a:p>
          <a:p>
            <a:pPr marL="360363" indent="-360363">
              <a:spcAft>
                <a:spcPts val="400"/>
              </a:spcAft>
              <a:buClr>
                <a:schemeClr val="accent6">
                  <a:lumMod val="50000"/>
                </a:schemeClr>
              </a:buClr>
              <a:buFont typeface="Wingdings 3" panose="05040102010807070707" pitchFamily="18" charset="2"/>
              <a:buChar char=""/>
            </a:pPr>
            <a:r>
              <a:rPr lang="en-US" sz="1950" dirty="0" smtClean="0">
                <a:solidFill>
                  <a:srgbClr val="002060"/>
                </a:solidFill>
              </a:rPr>
              <a:t>A </a:t>
            </a:r>
            <a:r>
              <a:rPr lang="en-US" sz="1950" dirty="0">
                <a:solidFill>
                  <a:srgbClr val="002060"/>
                </a:solidFill>
              </a:rPr>
              <a:t>concerted campaign was launched to re-brand the drink as one for healthy people; indeed the promotion was </a:t>
            </a:r>
            <a:r>
              <a:rPr lang="en-US" sz="1950" dirty="0" err="1">
                <a:solidFill>
                  <a:srgbClr val="002060"/>
                </a:solidFill>
              </a:rPr>
              <a:t>centred</a:t>
            </a:r>
            <a:r>
              <a:rPr lang="en-US" sz="1950" dirty="0">
                <a:solidFill>
                  <a:srgbClr val="002060"/>
                </a:solidFill>
              </a:rPr>
              <a:t> on the healthiest of people such as sportsmen and women and those who had just completed strenuous physical workouts. The logo was </a:t>
            </a:r>
            <a:r>
              <a:rPr lang="en-US" sz="1950" dirty="0" err="1">
                <a:solidFill>
                  <a:srgbClr val="002060"/>
                </a:solidFill>
              </a:rPr>
              <a:t>modernised</a:t>
            </a:r>
            <a:r>
              <a:rPr lang="en-US" sz="1950" dirty="0">
                <a:solidFill>
                  <a:srgbClr val="002060"/>
                </a:solidFill>
              </a:rPr>
              <a:t>, the packaging changed dramatically and </a:t>
            </a:r>
            <a:r>
              <a:rPr lang="en-US" sz="1950" dirty="0" err="1">
                <a:solidFill>
                  <a:srgbClr val="002060"/>
                </a:solidFill>
              </a:rPr>
              <a:t>Lucozade</a:t>
            </a:r>
            <a:r>
              <a:rPr lang="en-US" sz="1950" dirty="0">
                <a:solidFill>
                  <a:srgbClr val="002060"/>
                </a:solidFill>
              </a:rPr>
              <a:t> was sold through supermarkets and convenience stores. There are few companies that can boast such an amazing and successful turnaround</a:t>
            </a:r>
            <a:r>
              <a:rPr lang="en-US" sz="1950" dirty="0" smtClean="0">
                <a:solidFill>
                  <a:srgbClr val="002060"/>
                </a:solidFill>
              </a:rPr>
              <a:t>.</a:t>
            </a:r>
            <a:endParaRPr lang="en-US" sz="1950" dirty="0">
              <a:solidFill>
                <a:srgbClr val="002060"/>
              </a:solidFill>
            </a:endParaRPr>
          </a:p>
        </p:txBody>
      </p:sp>
      <p:sp>
        <p:nvSpPr>
          <p:cNvPr id="6" name="Title 1"/>
          <p:cNvSpPr>
            <a:spLocks noGrp="1"/>
          </p:cNvSpPr>
          <p:nvPr>
            <p:ph type="title"/>
          </p:nvPr>
        </p:nvSpPr>
        <p:spPr>
          <a:xfrm>
            <a:off x="35496" y="72008"/>
            <a:ext cx="7704856" cy="548680"/>
          </a:xfrm>
        </p:spPr>
        <p:txBody>
          <a:bodyPr>
            <a:noAutofit/>
          </a:bodyPr>
          <a:lstStyle/>
          <a:p>
            <a:r>
              <a:rPr lang="en-GB" dirty="0" smtClean="0"/>
              <a:t>2.2 – Product Life Cycle</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a:t>
            </a:r>
            <a:endParaRPr lang="en-GB" sz="1200" b="1" dirty="0">
              <a:latin typeface="Arial" panose="020B0604020202020204" pitchFamily="34" charset="0"/>
              <a:cs typeface="Arial" panose="020B0604020202020204" pitchFamily="34" charset="0"/>
            </a:endParaRPr>
          </a:p>
        </p:txBody>
      </p:sp>
      <p:pic>
        <p:nvPicPr>
          <p:cNvPr id="15362" name="Picture 2" descr="Related image"/>
          <p:cNvPicPr>
            <a:picLocks noChangeAspect="1" noChangeArrowheads="1"/>
          </p:cNvPicPr>
          <p:nvPr/>
        </p:nvPicPr>
        <p:blipFill rotWithShape="1">
          <a:blip r:embed="rId3">
            <a:extLst>
              <a:ext uri="{28A0092B-C50C-407E-A947-70E740481C1C}">
                <a14:useLocalDpi xmlns:a14="http://schemas.microsoft.com/office/drawing/2010/main" val="0"/>
              </a:ext>
            </a:extLst>
          </a:blip>
          <a:srcRect l="8227" r="39317"/>
          <a:stretch/>
        </p:blipFill>
        <p:spPr bwMode="auto">
          <a:xfrm>
            <a:off x="6804248" y="1124744"/>
            <a:ext cx="2016224" cy="1568824"/>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Image result for lucozade logo before and afte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514" t="19682" r="9572" b="24731"/>
          <a:stretch/>
        </p:blipFill>
        <p:spPr bwMode="auto">
          <a:xfrm>
            <a:off x="6804248" y="2765160"/>
            <a:ext cx="2016224" cy="735848"/>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Image result for lucozade adve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4248" y="3663026"/>
            <a:ext cx="2016224" cy="1134126"/>
          </a:xfrm>
          <a:prstGeom prst="rect">
            <a:avLst/>
          </a:prstGeom>
          <a:noFill/>
          <a:extLst>
            <a:ext uri="{909E8E84-426E-40DD-AFC4-6F175D3DCCD1}">
              <a14:hiddenFill xmlns:a14="http://schemas.microsoft.com/office/drawing/2010/main">
                <a:solidFill>
                  <a:srgbClr val="FFFFFF"/>
                </a:solidFill>
              </a14:hiddenFill>
            </a:ext>
          </a:extLst>
        </p:spPr>
      </p:pic>
      <p:pic>
        <p:nvPicPr>
          <p:cNvPr id="15368" name="Picture 8" descr="Image result for lucozade adver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7821" t="3477" r="3547" b="5283"/>
          <a:stretch/>
        </p:blipFill>
        <p:spPr bwMode="auto">
          <a:xfrm>
            <a:off x="7331409" y="4869160"/>
            <a:ext cx="1129023" cy="1743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8282394"/>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4" y="1091783"/>
            <a:ext cx="8627345" cy="1292662"/>
          </a:xfrm>
          <a:prstGeom prst="rect">
            <a:avLst/>
          </a:prstGeom>
        </p:spPr>
        <p:txBody>
          <a:bodyPr wrap="square">
            <a:spAutoFit/>
          </a:bodyPr>
          <a:lstStyle/>
          <a:p>
            <a:pPr marL="360363" indent="-360363">
              <a:spcAft>
                <a:spcPts val="600"/>
              </a:spcAft>
              <a:buClr>
                <a:schemeClr val="accent6">
                  <a:lumMod val="50000"/>
                </a:schemeClr>
              </a:buClr>
              <a:buFont typeface="Wingdings 3" panose="05040102010807070707" pitchFamily="18" charset="2"/>
              <a:buChar char=""/>
            </a:pPr>
            <a:r>
              <a:rPr lang="en-US" sz="1950" b="1" dirty="0" smtClean="0"/>
              <a:t>Place </a:t>
            </a:r>
            <a:r>
              <a:rPr lang="en-US" sz="1950" b="1" dirty="0"/>
              <a:t>the products in the left column in one (or more) of the marketing mix categories listed on the right</a:t>
            </a:r>
            <a:r>
              <a:rPr lang="en-US" sz="1950" dirty="0"/>
              <a:t>. You may think that some products fall into more than one category, so there are no right and wrong answers but plenty of scope for discussion.</a:t>
            </a:r>
          </a:p>
        </p:txBody>
      </p:sp>
      <p:sp>
        <p:nvSpPr>
          <p:cNvPr id="6" name="Title 1"/>
          <p:cNvSpPr>
            <a:spLocks noGrp="1"/>
          </p:cNvSpPr>
          <p:nvPr>
            <p:ph type="title"/>
          </p:nvPr>
        </p:nvSpPr>
        <p:spPr>
          <a:xfrm>
            <a:off x="35496" y="72008"/>
            <a:ext cx="7704856" cy="548680"/>
          </a:xfrm>
        </p:spPr>
        <p:txBody>
          <a:bodyPr>
            <a:noAutofit/>
          </a:bodyPr>
          <a:lstStyle/>
          <a:p>
            <a:r>
              <a:rPr lang="en-GB" dirty="0" smtClean="0"/>
              <a:t>2.2 – Product Life Cycle</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a:t>
            </a:r>
            <a:endParaRPr lang="en-GB" sz="1200" b="1" dirty="0">
              <a:latin typeface="Arial" panose="020B0604020202020204" pitchFamily="34" charset="0"/>
              <a:cs typeface="Arial" panose="020B0604020202020204" pitchFamily="34" charset="0"/>
            </a:endParaRPr>
          </a:p>
        </p:txBody>
      </p:sp>
      <p:sp>
        <p:nvSpPr>
          <p:cNvPr id="3" name="Rounded Rectangle 2"/>
          <p:cNvSpPr/>
          <p:nvPr/>
        </p:nvSpPr>
        <p:spPr>
          <a:xfrm>
            <a:off x="2195736" y="2492896"/>
            <a:ext cx="1584176" cy="43204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0000"/>
                </a:solidFill>
                <a:latin typeface="Arial" panose="020B0604020202020204" pitchFamily="34" charset="0"/>
                <a:ea typeface="Segoe UI" panose="020B0502040204020203" pitchFamily="34" charset="0"/>
                <a:cs typeface="Arial" panose="020B0604020202020204" pitchFamily="34" charset="0"/>
              </a:rPr>
              <a:t>Lucozade</a:t>
            </a:r>
            <a:endParaRPr lang="en-GB" sz="2400" dirty="0"/>
          </a:p>
        </p:txBody>
      </p:sp>
      <p:sp>
        <p:nvSpPr>
          <p:cNvPr id="9" name="Rounded Rectangle 8"/>
          <p:cNvSpPr/>
          <p:nvPr/>
        </p:nvSpPr>
        <p:spPr>
          <a:xfrm>
            <a:off x="323528" y="2852936"/>
            <a:ext cx="2160240" cy="43204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0"/>
              </a:spcAft>
            </a:pPr>
            <a:r>
              <a:rPr lang="en-US" sz="2400" dirty="0">
                <a:solidFill>
                  <a:srgbClr val="000000"/>
                </a:solidFill>
                <a:latin typeface="Arial" panose="020B0604020202020204" pitchFamily="34" charset="0"/>
                <a:ea typeface="Segoe UI" panose="020B0502040204020203" pitchFamily="34" charset="0"/>
                <a:cs typeface="Arial" panose="020B0604020202020204" pitchFamily="34" charset="0"/>
              </a:rPr>
              <a:t>The Mini (car)</a:t>
            </a:r>
            <a:endParaRPr lang="en-GB" sz="4400" dirty="0">
              <a:solidFill>
                <a:srgbClr val="000000"/>
              </a:solidFill>
              <a:latin typeface="Arial" panose="020B0604020202020204" pitchFamily="34" charset="0"/>
              <a:ea typeface="Arial Unicode MS" panose="020B0604020202020204" pitchFamily="34" charset="-128"/>
              <a:cs typeface="Arial" panose="020B0604020202020204" pitchFamily="34" charset="0"/>
            </a:endParaRPr>
          </a:p>
        </p:txBody>
      </p:sp>
      <p:sp>
        <p:nvSpPr>
          <p:cNvPr id="10" name="Rounded Rectangle 9"/>
          <p:cNvSpPr/>
          <p:nvPr/>
        </p:nvSpPr>
        <p:spPr>
          <a:xfrm>
            <a:off x="1403648" y="3356992"/>
            <a:ext cx="2592288" cy="43204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0"/>
              </a:spcAft>
            </a:pPr>
            <a:r>
              <a:rPr lang="en-US" sz="2400" dirty="0">
                <a:solidFill>
                  <a:srgbClr val="000000"/>
                </a:solidFill>
                <a:latin typeface="Arial" panose="020B0604020202020204" pitchFamily="34" charset="0"/>
                <a:ea typeface="Segoe UI" panose="020B0502040204020203" pitchFamily="34" charset="0"/>
                <a:cs typeface="Arial" panose="020B0604020202020204" pitchFamily="34" charset="0"/>
              </a:rPr>
              <a:t>Breakfast cereals</a:t>
            </a:r>
            <a:endParaRPr lang="en-GB" sz="4400" dirty="0">
              <a:solidFill>
                <a:srgbClr val="000000"/>
              </a:solidFill>
              <a:latin typeface="Arial" panose="020B0604020202020204" pitchFamily="34" charset="0"/>
              <a:ea typeface="Arial Unicode MS" panose="020B0604020202020204" pitchFamily="34" charset="-128"/>
              <a:cs typeface="Arial" panose="020B0604020202020204" pitchFamily="34" charset="0"/>
            </a:endParaRPr>
          </a:p>
        </p:txBody>
      </p:sp>
      <p:sp>
        <p:nvSpPr>
          <p:cNvPr id="11" name="Rounded Rectangle 10"/>
          <p:cNvSpPr/>
          <p:nvPr/>
        </p:nvSpPr>
        <p:spPr>
          <a:xfrm>
            <a:off x="323528" y="3835674"/>
            <a:ext cx="2952328" cy="43204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0"/>
              </a:spcAft>
            </a:pPr>
            <a:r>
              <a:rPr lang="en-US" sz="2400" dirty="0">
                <a:solidFill>
                  <a:srgbClr val="000000"/>
                </a:solidFill>
                <a:latin typeface="Arial" panose="020B0604020202020204" pitchFamily="34" charset="0"/>
                <a:ea typeface="Segoe UI" panose="020B0502040204020203" pitchFamily="34" charset="0"/>
                <a:cs typeface="Arial" panose="020B0604020202020204" pitchFamily="34" charset="0"/>
              </a:rPr>
              <a:t>Sportswear clothing</a:t>
            </a:r>
            <a:endParaRPr lang="en-GB" sz="4400" dirty="0">
              <a:solidFill>
                <a:srgbClr val="000000"/>
              </a:solidFill>
              <a:latin typeface="Arial" panose="020B0604020202020204" pitchFamily="34" charset="0"/>
              <a:ea typeface="Arial Unicode MS" panose="020B0604020202020204" pitchFamily="34" charset="-128"/>
              <a:cs typeface="Arial" panose="020B0604020202020204" pitchFamily="34" charset="0"/>
            </a:endParaRPr>
          </a:p>
        </p:txBody>
      </p:sp>
      <p:sp>
        <p:nvSpPr>
          <p:cNvPr id="12" name="Rounded Rectangle 11"/>
          <p:cNvSpPr/>
          <p:nvPr/>
        </p:nvSpPr>
        <p:spPr>
          <a:xfrm>
            <a:off x="1043608" y="4258396"/>
            <a:ext cx="1296144" cy="43204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Arial" panose="020B0604020202020204" pitchFamily="34" charset="0"/>
                <a:ea typeface="Segoe UI" panose="020B0502040204020203" pitchFamily="34" charset="0"/>
                <a:cs typeface="Arial" panose="020B0604020202020204" pitchFamily="34" charset="0"/>
              </a:rPr>
              <a:t>Books</a:t>
            </a:r>
            <a:endParaRPr lang="en-GB" sz="2400" dirty="0"/>
          </a:p>
        </p:txBody>
      </p:sp>
      <p:sp>
        <p:nvSpPr>
          <p:cNvPr id="13" name="Rounded Rectangle 12"/>
          <p:cNvSpPr/>
          <p:nvPr/>
        </p:nvSpPr>
        <p:spPr>
          <a:xfrm>
            <a:off x="1835696" y="4681118"/>
            <a:ext cx="1008112" cy="43204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rgbClr val="000000"/>
                </a:solidFill>
                <a:latin typeface="Arial" panose="020B0604020202020204" pitchFamily="34" charset="0"/>
                <a:ea typeface="Segoe UI" panose="020B0502040204020203" pitchFamily="34" charset="0"/>
                <a:cs typeface="Arial" panose="020B0604020202020204" pitchFamily="34" charset="0"/>
              </a:rPr>
              <a:t>Lego</a:t>
            </a:r>
            <a:endParaRPr lang="en-GB" sz="2400" dirty="0"/>
          </a:p>
        </p:txBody>
      </p:sp>
      <p:sp>
        <p:nvSpPr>
          <p:cNvPr id="14" name="Rounded Rectangle 13"/>
          <p:cNvSpPr/>
          <p:nvPr/>
        </p:nvSpPr>
        <p:spPr>
          <a:xfrm>
            <a:off x="395536" y="5103840"/>
            <a:ext cx="2664296" cy="43204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rgbClr val="000000"/>
                </a:solidFill>
                <a:latin typeface="Arial" panose="020B0604020202020204" pitchFamily="34" charset="0"/>
                <a:ea typeface="Segoe UI" panose="020B0502040204020203" pitchFamily="34" charset="0"/>
                <a:cs typeface="Arial" panose="020B0604020202020204" pitchFamily="34" charset="0"/>
              </a:rPr>
              <a:t>Mobile Phones</a:t>
            </a:r>
            <a:endParaRPr lang="en-GB" sz="2400" dirty="0"/>
          </a:p>
        </p:txBody>
      </p:sp>
      <p:sp>
        <p:nvSpPr>
          <p:cNvPr id="15" name="Rounded Rectangle 14"/>
          <p:cNvSpPr/>
          <p:nvPr/>
        </p:nvSpPr>
        <p:spPr>
          <a:xfrm>
            <a:off x="1907704" y="5526562"/>
            <a:ext cx="1800200" cy="43204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rgbClr val="000000"/>
                </a:solidFill>
                <a:latin typeface="Arial" panose="020B0604020202020204" pitchFamily="34" charset="0"/>
                <a:ea typeface="Segoe UI" panose="020B0502040204020203" pitchFamily="34" charset="0"/>
                <a:cs typeface="Arial" panose="020B0604020202020204" pitchFamily="34" charset="0"/>
              </a:rPr>
              <a:t>Coca-Cola</a:t>
            </a:r>
            <a:endParaRPr lang="en-GB" sz="2400" dirty="0"/>
          </a:p>
        </p:txBody>
      </p:sp>
      <p:sp>
        <p:nvSpPr>
          <p:cNvPr id="16" name="Rounded Rectangle 15"/>
          <p:cNvSpPr/>
          <p:nvPr/>
        </p:nvSpPr>
        <p:spPr>
          <a:xfrm>
            <a:off x="467544" y="5949280"/>
            <a:ext cx="1368152" cy="43204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rgbClr val="000000"/>
                </a:solidFill>
                <a:latin typeface="Arial" panose="020B0604020202020204" pitchFamily="34" charset="0"/>
                <a:ea typeface="Segoe UI" panose="020B0502040204020203" pitchFamily="34" charset="0"/>
                <a:cs typeface="Arial" panose="020B0604020202020204" pitchFamily="34" charset="0"/>
              </a:rPr>
              <a:t>Trainers</a:t>
            </a:r>
            <a:endParaRPr lang="en-GB" sz="2400" dirty="0"/>
          </a:p>
        </p:txBody>
      </p:sp>
      <p:sp>
        <p:nvSpPr>
          <p:cNvPr id="17" name="Rounded Rectangle 16"/>
          <p:cNvSpPr/>
          <p:nvPr/>
        </p:nvSpPr>
        <p:spPr>
          <a:xfrm>
            <a:off x="1470316" y="6165304"/>
            <a:ext cx="2664296" cy="43204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rgbClr val="000000"/>
                </a:solidFill>
                <a:latin typeface="Arial" panose="020B0604020202020204" pitchFamily="34" charset="0"/>
                <a:ea typeface="Segoe UI" panose="020B0502040204020203" pitchFamily="34" charset="0"/>
                <a:cs typeface="Arial" panose="020B0604020202020204" pitchFamily="34" charset="0"/>
              </a:rPr>
              <a:t>Harry potter Toys</a:t>
            </a:r>
            <a:endParaRPr lang="en-GB" sz="2400" dirty="0"/>
          </a:p>
        </p:txBody>
      </p:sp>
      <p:sp>
        <p:nvSpPr>
          <p:cNvPr id="18" name="Rounded Rectangle 17"/>
          <p:cNvSpPr/>
          <p:nvPr/>
        </p:nvSpPr>
        <p:spPr>
          <a:xfrm>
            <a:off x="4781300" y="2459362"/>
            <a:ext cx="2743028" cy="432048"/>
          </a:xfrm>
          <a:prstGeom prst="round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pPr>
            <a:r>
              <a:rPr lang="en-US" sz="2400" dirty="0">
                <a:solidFill>
                  <a:srgbClr val="000000"/>
                </a:solidFill>
                <a:latin typeface="Arial" panose="020B0604020202020204" pitchFamily="34" charset="0"/>
                <a:ea typeface="Segoe UI" panose="020B0502040204020203" pitchFamily="34" charset="0"/>
                <a:cs typeface="Arial" panose="020B0604020202020204" pitchFamily="34" charset="0"/>
              </a:rPr>
              <a:t>New product use</a:t>
            </a:r>
            <a:endParaRPr lang="en-GB" sz="4400" dirty="0">
              <a:solidFill>
                <a:srgbClr val="000000"/>
              </a:solidFill>
              <a:latin typeface="Arial" panose="020B0604020202020204" pitchFamily="34" charset="0"/>
              <a:ea typeface="Arial Unicode MS" panose="020B0604020202020204" pitchFamily="34" charset="-128"/>
              <a:cs typeface="Arial" panose="020B0604020202020204" pitchFamily="34" charset="0"/>
            </a:endParaRPr>
          </a:p>
        </p:txBody>
      </p:sp>
      <p:sp>
        <p:nvSpPr>
          <p:cNvPr id="19" name="Rounded Rectangle 18"/>
          <p:cNvSpPr/>
          <p:nvPr/>
        </p:nvSpPr>
        <p:spPr>
          <a:xfrm>
            <a:off x="5220072" y="3025807"/>
            <a:ext cx="2913856" cy="432048"/>
          </a:xfrm>
          <a:prstGeom prst="round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pPr>
            <a:r>
              <a:rPr lang="en-US" sz="2400" dirty="0">
                <a:solidFill>
                  <a:srgbClr val="000000"/>
                </a:solidFill>
                <a:latin typeface="Arial" panose="020B0604020202020204" pitchFamily="34" charset="0"/>
                <a:ea typeface="Segoe UI" panose="020B0502040204020203" pitchFamily="34" charset="0"/>
                <a:cs typeface="Arial" panose="020B0604020202020204" pitchFamily="34" charset="0"/>
              </a:rPr>
              <a:t>Associated product</a:t>
            </a:r>
            <a:endParaRPr lang="en-GB" sz="4400" dirty="0">
              <a:solidFill>
                <a:srgbClr val="000000"/>
              </a:solidFill>
              <a:latin typeface="Arial" panose="020B0604020202020204" pitchFamily="34" charset="0"/>
              <a:ea typeface="Arial Unicode MS" panose="020B0604020202020204" pitchFamily="34" charset="-128"/>
              <a:cs typeface="Arial" panose="020B0604020202020204" pitchFamily="34" charset="0"/>
            </a:endParaRPr>
          </a:p>
        </p:txBody>
      </p:sp>
      <p:sp>
        <p:nvSpPr>
          <p:cNvPr id="20" name="Rounded Rectangle 19"/>
          <p:cNvSpPr/>
          <p:nvPr/>
        </p:nvSpPr>
        <p:spPr>
          <a:xfrm>
            <a:off x="5292080" y="3592252"/>
            <a:ext cx="2994248" cy="432048"/>
          </a:xfrm>
          <a:prstGeom prst="round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pPr>
            <a:r>
              <a:rPr lang="en-US" sz="2400" dirty="0">
                <a:solidFill>
                  <a:srgbClr val="000000"/>
                </a:solidFill>
                <a:latin typeface="Arial" panose="020B0604020202020204" pitchFamily="34" charset="0"/>
                <a:ea typeface="Segoe UI" panose="020B0502040204020203" pitchFamily="34" charset="0"/>
                <a:cs typeface="Arial" panose="020B0604020202020204" pitchFamily="34" charset="0"/>
              </a:rPr>
              <a:t>Changed packaging</a:t>
            </a:r>
            <a:endParaRPr lang="en-GB" sz="4400" dirty="0">
              <a:solidFill>
                <a:srgbClr val="000000"/>
              </a:solidFill>
              <a:latin typeface="Arial" panose="020B0604020202020204" pitchFamily="34" charset="0"/>
              <a:ea typeface="Arial Unicode MS" panose="020B0604020202020204" pitchFamily="34" charset="-128"/>
              <a:cs typeface="Arial" panose="020B0604020202020204" pitchFamily="34" charset="0"/>
            </a:endParaRPr>
          </a:p>
        </p:txBody>
      </p:sp>
      <p:sp>
        <p:nvSpPr>
          <p:cNvPr id="21" name="Rounded Rectangle 20"/>
          <p:cNvSpPr/>
          <p:nvPr/>
        </p:nvSpPr>
        <p:spPr>
          <a:xfrm>
            <a:off x="4860032" y="4158698"/>
            <a:ext cx="3895156" cy="739317"/>
          </a:xfrm>
          <a:prstGeom prst="round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pPr>
            <a:r>
              <a:rPr lang="en-US" sz="2400" dirty="0">
                <a:solidFill>
                  <a:srgbClr val="000000"/>
                </a:solidFill>
                <a:latin typeface="Arial" panose="020B0604020202020204" pitchFamily="34" charset="0"/>
                <a:ea typeface="Segoe UI" panose="020B0502040204020203" pitchFamily="34" charset="0"/>
                <a:cs typeface="Arial" panose="020B0604020202020204" pitchFamily="34" charset="0"/>
              </a:rPr>
              <a:t>Changed specification/components</a:t>
            </a:r>
            <a:endParaRPr lang="en-GB" sz="4400" dirty="0">
              <a:solidFill>
                <a:srgbClr val="000000"/>
              </a:solidFill>
              <a:latin typeface="Arial" panose="020B0604020202020204" pitchFamily="34" charset="0"/>
              <a:ea typeface="Arial Unicode MS" panose="020B0604020202020204" pitchFamily="34" charset="-128"/>
              <a:cs typeface="Arial" panose="020B0604020202020204" pitchFamily="34" charset="0"/>
            </a:endParaRPr>
          </a:p>
        </p:txBody>
      </p:sp>
      <p:sp>
        <p:nvSpPr>
          <p:cNvPr id="22" name="Rounded Rectangle 21"/>
          <p:cNvSpPr/>
          <p:nvPr/>
        </p:nvSpPr>
        <p:spPr>
          <a:xfrm>
            <a:off x="4933700" y="5032413"/>
            <a:ext cx="3821488" cy="432048"/>
          </a:xfrm>
          <a:prstGeom prst="round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pPr>
            <a:r>
              <a:rPr lang="en-US" sz="2400" dirty="0">
                <a:solidFill>
                  <a:srgbClr val="000000"/>
                </a:solidFill>
                <a:latin typeface="Arial" panose="020B0604020202020204" pitchFamily="34" charset="0"/>
                <a:ea typeface="Segoe UI" panose="020B0502040204020203" pitchFamily="34" charset="0"/>
                <a:cs typeface="Arial" panose="020B0604020202020204" pitchFamily="34" charset="0"/>
              </a:rPr>
              <a:t>More frequent product use</a:t>
            </a:r>
            <a:endParaRPr lang="en-GB" sz="4400" dirty="0">
              <a:solidFill>
                <a:srgbClr val="000000"/>
              </a:solidFill>
              <a:latin typeface="Arial" panose="020B0604020202020204" pitchFamily="34" charset="0"/>
              <a:ea typeface="Arial Unicode MS" panose="020B0604020202020204" pitchFamily="34" charset="-128"/>
              <a:cs typeface="Arial" panose="020B0604020202020204" pitchFamily="34" charset="0"/>
            </a:endParaRPr>
          </a:p>
        </p:txBody>
      </p:sp>
      <p:sp>
        <p:nvSpPr>
          <p:cNvPr id="23" name="Rounded Rectangle 22"/>
          <p:cNvSpPr/>
          <p:nvPr/>
        </p:nvSpPr>
        <p:spPr>
          <a:xfrm>
            <a:off x="4283968" y="5598859"/>
            <a:ext cx="4559568" cy="432048"/>
          </a:xfrm>
          <a:prstGeom prst="round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pPr>
            <a:r>
              <a:rPr lang="en-US" sz="2400" dirty="0">
                <a:solidFill>
                  <a:srgbClr val="000000"/>
                </a:solidFill>
                <a:latin typeface="Arial" panose="020B0604020202020204" pitchFamily="34" charset="0"/>
                <a:ea typeface="Segoe UI" panose="020B0502040204020203" pitchFamily="34" charset="0"/>
                <a:cs typeface="Arial" panose="020B0604020202020204" pitchFamily="34" charset="0"/>
              </a:rPr>
              <a:t>New market for existing product</a:t>
            </a:r>
            <a:endParaRPr lang="en-GB" sz="4400" dirty="0">
              <a:solidFill>
                <a:srgbClr val="000000"/>
              </a:solidFill>
              <a:latin typeface="Arial" panose="020B0604020202020204" pitchFamily="34" charset="0"/>
              <a:ea typeface="Arial Unicode MS" panose="020B0604020202020204" pitchFamily="34" charset="-128"/>
              <a:cs typeface="Arial" panose="020B0604020202020204" pitchFamily="34" charset="0"/>
            </a:endParaRPr>
          </a:p>
        </p:txBody>
      </p:sp>
      <p:sp>
        <p:nvSpPr>
          <p:cNvPr id="24" name="Rounded Rectangle 23"/>
          <p:cNvSpPr/>
          <p:nvPr/>
        </p:nvSpPr>
        <p:spPr>
          <a:xfrm>
            <a:off x="4283968" y="6165304"/>
            <a:ext cx="4471220" cy="432048"/>
          </a:xfrm>
          <a:prstGeom prst="round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pPr>
            <a:r>
              <a:rPr lang="en-US" sz="2400" dirty="0">
                <a:solidFill>
                  <a:srgbClr val="000000"/>
                </a:solidFill>
                <a:latin typeface="Arial" panose="020B0604020202020204" pitchFamily="34" charset="0"/>
                <a:ea typeface="Segoe UI" panose="020B0502040204020203" pitchFamily="34" charset="0"/>
                <a:cs typeface="Arial" panose="020B0604020202020204" pitchFamily="34" charset="0"/>
              </a:rPr>
              <a:t>Different distribution strategies</a:t>
            </a:r>
            <a:endParaRPr lang="en-GB" sz="4400" dirty="0">
              <a:solidFill>
                <a:srgbClr val="000000"/>
              </a:solidFill>
              <a:latin typeface="Arial" panose="020B0604020202020204" pitchFamily="34" charset="0"/>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880567660"/>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4119076"/>
          </a:xfrm>
          <a:prstGeom prst="rect">
            <a:avLst/>
          </a:prstGeom>
        </p:spPr>
        <p:txBody>
          <a:bodyPr wrap="square">
            <a:spAutoFit/>
          </a:bodyPr>
          <a:lstStyle/>
          <a:p>
            <a:pPr marL="360363" indent="-360363">
              <a:spcAft>
                <a:spcPts val="400"/>
              </a:spcAft>
              <a:buClr>
                <a:schemeClr val="accent6">
                  <a:lumMod val="50000"/>
                </a:schemeClr>
              </a:buClr>
              <a:buFont typeface="Wingdings 3" panose="05040102010807070707" pitchFamily="18" charset="2"/>
              <a:buChar char=""/>
            </a:pPr>
            <a:r>
              <a:rPr lang="en-US" sz="1700" dirty="0"/>
              <a:t>When growth starts to flatten out firms must be prepared to make key decisions on their product's longevity. By the time a product has reached the maturity stage it may be too late to breathe life back into it, especially if the specification needs changing. A judgement must be made as to when to re-invent a product or service, whether to market it more extensively or whether to stop promoting it and discontinue production.</a:t>
            </a:r>
          </a:p>
          <a:p>
            <a:pPr marL="360363" indent="-360363">
              <a:spcAft>
                <a:spcPts val="400"/>
              </a:spcAft>
              <a:buClr>
                <a:schemeClr val="accent6">
                  <a:lumMod val="50000"/>
                </a:schemeClr>
              </a:buClr>
              <a:buFont typeface="Wingdings 3" panose="05040102010807070707" pitchFamily="18" charset="2"/>
              <a:buChar char=""/>
            </a:pPr>
            <a:r>
              <a:rPr lang="en-US" sz="1700" dirty="0"/>
              <a:t>Before adopting an extension strategy or seeking to bring out associated products, businesses need to assess their production capabilities, considering whether they can actually expand production successfully. Established firms are better able to decide this than young businesses, but even they can get caught out by unexpected levels of </a:t>
            </a:r>
            <a:r>
              <a:rPr lang="en-US" sz="1700" dirty="0" smtClean="0"/>
              <a:t>demand.</a:t>
            </a:r>
          </a:p>
          <a:p>
            <a:pPr marL="360363" indent="-360363">
              <a:spcAft>
                <a:spcPts val="400"/>
              </a:spcAft>
              <a:buClr>
                <a:schemeClr val="accent6">
                  <a:lumMod val="50000"/>
                </a:schemeClr>
              </a:buClr>
              <a:buFont typeface="Wingdings 3" panose="05040102010807070707" pitchFamily="18" charset="2"/>
              <a:buChar char=""/>
            </a:pPr>
            <a:r>
              <a:rPr lang="en-US" sz="1700" dirty="0" smtClean="0"/>
              <a:t>One </a:t>
            </a:r>
            <a:r>
              <a:rPr lang="en-US" sz="1700" dirty="0"/>
              <a:t>of the reasons why seemingly strong firms go bust is their inability to gauge the level of demand correctly, sometimes accepting orders that they can't fulfil and sometimes overtrading, i.e. expanding without having sufficient working capital. They may face cash flow problems if sales revenues are delayed.</a:t>
            </a:r>
          </a:p>
        </p:txBody>
      </p:sp>
      <p:sp>
        <p:nvSpPr>
          <p:cNvPr id="6" name="Title 1"/>
          <p:cNvSpPr>
            <a:spLocks noGrp="1"/>
          </p:cNvSpPr>
          <p:nvPr>
            <p:ph type="title"/>
          </p:nvPr>
        </p:nvSpPr>
        <p:spPr>
          <a:xfrm>
            <a:off x="35496" y="72008"/>
            <a:ext cx="7704856" cy="548680"/>
          </a:xfrm>
        </p:spPr>
        <p:txBody>
          <a:bodyPr>
            <a:noAutofit/>
          </a:bodyPr>
          <a:lstStyle/>
          <a:p>
            <a:r>
              <a:rPr lang="en-GB" dirty="0" smtClean="0"/>
              <a:t>2.2 – Product Life Cycle</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15</a:t>
            </a:r>
            <a:endParaRPr lang="en-GB" sz="1200" b="1" dirty="0">
              <a:latin typeface="Arial" panose="020B0604020202020204" pitchFamily="34" charset="0"/>
              <a:cs typeface="Arial" panose="020B0604020202020204" pitchFamily="34" charset="0"/>
            </a:endParaRPr>
          </a:p>
        </p:txBody>
      </p:sp>
      <p:pic>
        <p:nvPicPr>
          <p:cNvPr id="17410" name="Picture 2" descr="Image result for extension strategies"/>
          <p:cNvPicPr>
            <a:picLocks noChangeAspect="1" noChangeArrowheads="1"/>
          </p:cNvPicPr>
          <p:nvPr/>
        </p:nvPicPr>
        <p:blipFill rotWithShape="1">
          <a:blip r:embed="rId3">
            <a:extLst>
              <a:ext uri="{28A0092B-C50C-407E-A947-70E740481C1C}">
                <a14:useLocalDpi xmlns:a14="http://schemas.microsoft.com/office/drawing/2010/main" val="0"/>
              </a:ext>
            </a:extLst>
          </a:blip>
          <a:srcRect l="15798" t="26052" r="9551" b="4456"/>
          <a:stretch/>
        </p:blipFill>
        <p:spPr bwMode="auto">
          <a:xfrm>
            <a:off x="323528" y="5160621"/>
            <a:ext cx="2880320" cy="1508740"/>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Image result for extension strategies examples"/>
          <p:cNvPicPr>
            <a:picLocks noChangeAspect="1" noChangeArrowheads="1"/>
          </p:cNvPicPr>
          <p:nvPr/>
        </p:nvPicPr>
        <p:blipFill rotWithShape="1">
          <a:blip r:embed="rId4">
            <a:extLst>
              <a:ext uri="{28A0092B-C50C-407E-A947-70E740481C1C}">
                <a14:useLocalDpi xmlns:a14="http://schemas.microsoft.com/office/drawing/2010/main" val="0"/>
              </a:ext>
            </a:extLst>
          </a:blip>
          <a:srcRect l="16165" t="1682" r="15368" b="5078"/>
          <a:stretch/>
        </p:blipFill>
        <p:spPr bwMode="auto">
          <a:xfrm>
            <a:off x="3347864" y="5160622"/>
            <a:ext cx="1957284" cy="1508740"/>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Image result for extension strategies exampl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9164" y="5169867"/>
            <a:ext cx="2272403" cy="1512182"/>
          </a:xfrm>
          <a:prstGeom prst="rect">
            <a:avLst/>
          </a:prstGeom>
          <a:noFill/>
          <a:extLst>
            <a:ext uri="{909E8E84-426E-40DD-AFC4-6F175D3DCCD1}">
              <a14:hiddenFill xmlns:a14="http://schemas.microsoft.com/office/drawing/2010/main">
                <a:solidFill>
                  <a:srgbClr val="FFFFFF"/>
                </a:solidFill>
              </a14:hiddenFill>
            </a:ext>
          </a:extLst>
        </p:spPr>
      </p:pic>
      <p:pic>
        <p:nvPicPr>
          <p:cNvPr id="17416" name="Picture 8" descr="Image result for extension strategies examples"/>
          <p:cNvPicPr>
            <a:picLocks noChangeAspect="1" noChangeArrowheads="1"/>
          </p:cNvPicPr>
          <p:nvPr/>
        </p:nvPicPr>
        <p:blipFill rotWithShape="1">
          <a:blip r:embed="rId6">
            <a:extLst>
              <a:ext uri="{28A0092B-C50C-407E-A947-70E740481C1C}">
                <a14:useLocalDpi xmlns:a14="http://schemas.microsoft.com/office/drawing/2010/main" val="0"/>
              </a:ext>
            </a:extLst>
          </a:blip>
          <a:srcRect l="38539" t="16119" r="32237"/>
          <a:stretch/>
        </p:blipFill>
        <p:spPr bwMode="auto">
          <a:xfrm>
            <a:off x="7862815" y="5160621"/>
            <a:ext cx="957657" cy="14953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2727893"/>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760551"/>
          </a:xfrm>
          <a:prstGeom prst="rect">
            <a:avLst/>
          </a:prstGeom>
        </p:spPr>
        <p:txBody>
          <a:bodyPr wrap="square">
            <a:spAutoFit/>
          </a:bodyPr>
          <a:lstStyle/>
          <a:p>
            <a:pPr>
              <a:spcAft>
                <a:spcPts val="400"/>
              </a:spcAft>
              <a:buClr>
                <a:schemeClr val="accent6">
                  <a:lumMod val="50000"/>
                </a:schemeClr>
              </a:buClr>
            </a:pPr>
            <a:r>
              <a:rPr lang="en-US" sz="2270" b="1" dirty="0" smtClean="0">
                <a:solidFill>
                  <a:srgbClr val="002060"/>
                </a:solidFill>
              </a:rPr>
              <a:t>The Product Portfolio</a:t>
            </a:r>
            <a:endParaRPr lang="en-US" sz="2270" b="1" dirty="0">
              <a:solidFill>
                <a:srgbClr val="002060"/>
              </a:solidFill>
            </a:endParaRPr>
          </a:p>
          <a:p>
            <a:pPr marL="360363" indent="-360363">
              <a:spcAft>
                <a:spcPts val="400"/>
              </a:spcAft>
              <a:buClr>
                <a:schemeClr val="accent6">
                  <a:lumMod val="50000"/>
                </a:schemeClr>
              </a:buClr>
              <a:buFont typeface="Wingdings 3" panose="05040102010807070707" pitchFamily="18" charset="2"/>
              <a:buChar char=""/>
            </a:pPr>
            <a:r>
              <a:rPr lang="en-US" sz="2270" dirty="0">
                <a:solidFill>
                  <a:srgbClr val="002060"/>
                </a:solidFill>
              </a:rPr>
              <a:t>Cadbury's has hundreds of brands. Now and then one will be discontinued, but there are not so many of these</a:t>
            </a:r>
            <a:r>
              <a:rPr lang="en-US" sz="2270" dirty="0" smtClean="0">
                <a:solidFill>
                  <a:srgbClr val="002060"/>
                </a:solidFill>
              </a:rPr>
              <a:t>. Here are just a few with their launch dates:</a:t>
            </a:r>
            <a:endParaRPr lang="en-US" sz="2270" dirty="0">
              <a:solidFill>
                <a:srgbClr val="002060"/>
              </a:solidFill>
            </a:endParaRPr>
          </a:p>
          <a:p>
            <a:pPr marL="360363" indent="-360363" defTabSz="717550">
              <a:spcAft>
                <a:spcPts val="400"/>
              </a:spcAft>
              <a:buClr>
                <a:schemeClr val="accent6">
                  <a:lumMod val="50000"/>
                </a:schemeClr>
              </a:buClr>
              <a:buFont typeface="Wingdings 3" panose="05040102010807070707" pitchFamily="18" charset="2"/>
              <a:buChar char=""/>
              <a:tabLst>
                <a:tab pos="2151063" algn="l"/>
                <a:tab pos="2511425" algn="l"/>
              </a:tabLst>
            </a:pPr>
            <a:r>
              <a:rPr lang="en-US" sz="2270" dirty="0">
                <a:solidFill>
                  <a:srgbClr val="002060"/>
                </a:solidFill>
              </a:rPr>
              <a:t>Dairy </a:t>
            </a:r>
            <a:r>
              <a:rPr lang="en-US" sz="2270" dirty="0" smtClean="0">
                <a:solidFill>
                  <a:srgbClr val="002060"/>
                </a:solidFill>
              </a:rPr>
              <a:t>Milk	-	1905, their best selling product by 2013</a:t>
            </a:r>
            <a:endParaRPr lang="en-US" sz="2270" dirty="0">
              <a:solidFill>
                <a:srgbClr val="002060"/>
              </a:solidFill>
            </a:endParaRPr>
          </a:p>
          <a:p>
            <a:pPr marL="360363" indent="-360363" defTabSz="717550">
              <a:spcAft>
                <a:spcPts val="400"/>
              </a:spcAft>
              <a:buClr>
                <a:schemeClr val="accent6">
                  <a:lumMod val="50000"/>
                </a:schemeClr>
              </a:buClr>
              <a:buFont typeface="Wingdings 3" panose="05040102010807070707" pitchFamily="18" charset="2"/>
              <a:buChar char=""/>
              <a:tabLst>
                <a:tab pos="2151063" algn="l"/>
                <a:tab pos="2511425" algn="l"/>
              </a:tabLst>
            </a:pPr>
            <a:r>
              <a:rPr lang="en-US" sz="2270" dirty="0" err="1">
                <a:solidFill>
                  <a:srgbClr val="002060"/>
                </a:solidFill>
              </a:rPr>
              <a:t>Creme</a:t>
            </a:r>
            <a:r>
              <a:rPr lang="en-US" sz="2270" dirty="0">
                <a:solidFill>
                  <a:srgbClr val="002060"/>
                </a:solidFill>
              </a:rPr>
              <a:t> </a:t>
            </a:r>
            <a:r>
              <a:rPr lang="en-US" sz="2270" dirty="0" smtClean="0">
                <a:solidFill>
                  <a:srgbClr val="002060"/>
                </a:solidFill>
              </a:rPr>
              <a:t>egg</a:t>
            </a:r>
            <a:r>
              <a:rPr lang="en-US" sz="2270" dirty="0">
                <a:solidFill>
                  <a:srgbClr val="002060"/>
                </a:solidFill>
              </a:rPr>
              <a:t>	-	</a:t>
            </a:r>
            <a:r>
              <a:rPr lang="en-US" sz="2270" dirty="0" smtClean="0">
                <a:solidFill>
                  <a:srgbClr val="002060"/>
                </a:solidFill>
              </a:rPr>
              <a:t>1923</a:t>
            </a:r>
            <a:endParaRPr lang="en-US" sz="2270" dirty="0">
              <a:solidFill>
                <a:srgbClr val="002060"/>
              </a:solidFill>
            </a:endParaRPr>
          </a:p>
          <a:p>
            <a:pPr marL="360363" indent="-360363" defTabSz="717550">
              <a:spcAft>
                <a:spcPts val="400"/>
              </a:spcAft>
              <a:buClr>
                <a:schemeClr val="accent6">
                  <a:lumMod val="50000"/>
                </a:schemeClr>
              </a:buClr>
              <a:buFont typeface="Wingdings 3" panose="05040102010807070707" pitchFamily="18" charset="2"/>
              <a:buChar char=""/>
              <a:tabLst>
                <a:tab pos="2151063" algn="l"/>
                <a:tab pos="2511425" algn="l"/>
              </a:tabLst>
            </a:pPr>
            <a:r>
              <a:rPr lang="en-US" sz="2270" dirty="0">
                <a:solidFill>
                  <a:srgbClr val="002060"/>
                </a:solidFill>
              </a:rPr>
              <a:t>Fruit and </a:t>
            </a:r>
            <a:r>
              <a:rPr lang="en-US" sz="2270" dirty="0" smtClean="0">
                <a:solidFill>
                  <a:srgbClr val="002060"/>
                </a:solidFill>
              </a:rPr>
              <a:t>Nut</a:t>
            </a:r>
            <a:r>
              <a:rPr lang="en-US" sz="2270" dirty="0">
                <a:solidFill>
                  <a:srgbClr val="002060"/>
                </a:solidFill>
              </a:rPr>
              <a:t>	-	</a:t>
            </a:r>
            <a:r>
              <a:rPr lang="en-US" sz="2270" dirty="0" smtClean="0">
                <a:solidFill>
                  <a:srgbClr val="002060"/>
                </a:solidFill>
              </a:rPr>
              <a:t>1928</a:t>
            </a:r>
            <a:endParaRPr lang="en-US" sz="2270" dirty="0">
              <a:solidFill>
                <a:srgbClr val="002060"/>
              </a:solidFill>
            </a:endParaRPr>
          </a:p>
          <a:p>
            <a:pPr marL="360363" indent="-360363" defTabSz="717550">
              <a:spcAft>
                <a:spcPts val="400"/>
              </a:spcAft>
              <a:buClr>
                <a:schemeClr val="accent6">
                  <a:lumMod val="50000"/>
                </a:schemeClr>
              </a:buClr>
              <a:buFont typeface="Wingdings 3" panose="05040102010807070707" pitchFamily="18" charset="2"/>
              <a:buChar char=""/>
              <a:tabLst>
                <a:tab pos="2151063" algn="l"/>
                <a:tab pos="2511425" algn="l"/>
              </a:tabLst>
            </a:pPr>
            <a:r>
              <a:rPr lang="en-US" sz="2270" dirty="0">
                <a:solidFill>
                  <a:srgbClr val="002060"/>
                </a:solidFill>
              </a:rPr>
              <a:t>Whole </a:t>
            </a:r>
            <a:r>
              <a:rPr lang="en-US" sz="2270" dirty="0" smtClean="0">
                <a:solidFill>
                  <a:srgbClr val="002060"/>
                </a:solidFill>
              </a:rPr>
              <a:t>Nut</a:t>
            </a:r>
            <a:r>
              <a:rPr lang="en-US" sz="2270" dirty="0">
                <a:solidFill>
                  <a:srgbClr val="002060"/>
                </a:solidFill>
              </a:rPr>
              <a:t>	-	</a:t>
            </a:r>
            <a:r>
              <a:rPr lang="en-US" sz="2270" dirty="0" smtClean="0">
                <a:solidFill>
                  <a:srgbClr val="002060"/>
                </a:solidFill>
              </a:rPr>
              <a:t>1933</a:t>
            </a:r>
            <a:endParaRPr lang="en-US" sz="2270" dirty="0">
              <a:solidFill>
                <a:srgbClr val="002060"/>
              </a:solidFill>
            </a:endParaRPr>
          </a:p>
          <a:p>
            <a:pPr marL="360363" indent="-360363" defTabSz="717550">
              <a:spcAft>
                <a:spcPts val="400"/>
              </a:spcAft>
              <a:buClr>
                <a:schemeClr val="accent6">
                  <a:lumMod val="50000"/>
                </a:schemeClr>
              </a:buClr>
              <a:buFont typeface="Wingdings 3" panose="05040102010807070707" pitchFamily="18" charset="2"/>
              <a:buChar char=""/>
              <a:tabLst>
                <a:tab pos="2151063" algn="l"/>
                <a:tab pos="2511425" algn="l"/>
              </a:tabLst>
            </a:pPr>
            <a:r>
              <a:rPr lang="en-US" sz="2270" dirty="0" smtClean="0">
                <a:solidFill>
                  <a:srgbClr val="002060"/>
                </a:solidFill>
              </a:rPr>
              <a:t>Wispa	-</a:t>
            </a:r>
            <a:r>
              <a:rPr lang="en-US" sz="2270" dirty="0">
                <a:solidFill>
                  <a:srgbClr val="002060"/>
                </a:solidFill>
              </a:rPr>
              <a:t>	</a:t>
            </a:r>
            <a:r>
              <a:rPr lang="en-US" sz="2270" dirty="0" smtClean="0">
                <a:solidFill>
                  <a:srgbClr val="002060"/>
                </a:solidFill>
              </a:rPr>
              <a:t>1983</a:t>
            </a:r>
          </a:p>
          <a:p>
            <a:pPr marL="360363" indent="-360363" defTabSz="717550">
              <a:spcAft>
                <a:spcPts val="400"/>
              </a:spcAft>
              <a:buClr>
                <a:schemeClr val="accent6">
                  <a:lumMod val="50000"/>
                </a:schemeClr>
              </a:buClr>
              <a:buFont typeface="Wingdings 3" panose="05040102010807070707" pitchFamily="18" charset="2"/>
              <a:buChar char=""/>
              <a:tabLst>
                <a:tab pos="1879600" algn="l"/>
              </a:tabLst>
            </a:pPr>
            <a:r>
              <a:rPr lang="en-US" sz="2270" dirty="0">
                <a:solidFill>
                  <a:srgbClr val="002060"/>
                </a:solidFill>
              </a:rPr>
              <a:t>Cadbury doesn't rely entirely on its old </a:t>
            </a:r>
            <a:r>
              <a:rPr lang="en-US" sz="2270" dirty="0" err="1">
                <a:solidFill>
                  <a:srgbClr val="002060"/>
                </a:solidFill>
              </a:rPr>
              <a:t>favourites</a:t>
            </a:r>
            <a:r>
              <a:rPr lang="en-US" sz="2270" dirty="0">
                <a:solidFill>
                  <a:srgbClr val="002060"/>
                </a:solidFill>
              </a:rPr>
              <a:t>. The launch adverts for the Wispa bar said 'Have you heard the Wispa?'. Comedy stars from Dad's Army and the like appeared in the TV ads. For some time the Wispa sold well. But when it appeared to be moving out of saturation and into decline, in 2003, it was discontinued.</a:t>
            </a:r>
          </a:p>
        </p:txBody>
      </p:sp>
      <p:sp>
        <p:nvSpPr>
          <p:cNvPr id="6" name="Title 1"/>
          <p:cNvSpPr>
            <a:spLocks noGrp="1"/>
          </p:cNvSpPr>
          <p:nvPr>
            <p:ph type="title"/>
          </p:nvPr>
        </p:nvSpPr>
        <p:spPr>
          <a:xfrm>
            <a:off x="35496" y="72008"/>
            <a:ext cx="7704856" cy="548680"/>
          </a:xfrm>
        </p:spPr>
        <p:txBody>
          <a:bodyPr>
            <a:noAutofit/>
          </a:bodyPr>
          <a:lstStyle/>
          <a:p>
            <a:r>
              <a:rPr lang="en-GB" dirty="0" smtClean="0"/>
              <a:t>2.2 – Product Life Cycle</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15</a:t>
            </a:r>
            <a:endParaRPr lang="en-GB" sz="1200" b="1" dirty="0">
              <a:latin typeface="Arial" panose="020B0604020202020204" pitchFamily="34" charset="0"/>
              <a:cs typeface="Arial" panose="020B0604020202020204" pitchFamily="34" charset="0"/>
            </a:endParaRPr>
          </a:p>
        </p:txBody>
      </p:sp>
      <p:pic>
        <p:nvPicPr>
          <p:cNvPr id="18438" name="Picture 6" descr="Image result for cadburys cream eg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993" y="3068960"/>
            <a:ext cx="1917792" cy="1584176"/>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Image result for cadburys wispa"/>
          <p:cNvPicPr>
            <a:picLocks noChangeAspect="1" noChangeArrowheads="1"/>
          </p:cNvPicPr>
          <p:nvPr/>
        </p:nvPicPr>
        <p:blipFill rotWithShape="1">
          <a:blip r:embed="rId4">
            <a:extLst>
              <a:ext uri="{28A0092B-C50C-407E-A947-70E740481C1C}">
                <a14:useLocalDpi xmlns:a14="http://schemas.microsoft.com/office/drawing/2010/main" val="0"/>
              </a:ext>
            </a:extLst>
          </a:blip>
          <a:srcRect l="1975" t="7121" r="4639" b="8386"/>
          <a:stretch/>
        </p:blipFill>
        <p:spPr bwMode="auto">
          <a:xfrm>
            <a:off x="5987526" y="2924944"/>
            <a:ext cx="2865160" cy="1728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0644611"/>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581015"/>
          </a:xfrm>
          <a:prstGeom prst="rect">
            <a:avLst/>
          </a:prstGeom>
        </p:spPr>
        <p:txBody>
          <a:bodyPr wrap="square">
            <a:spAutoFit/>
          </a:bodyPr>
          <a:lstStyle/>
          <a:p>
            <a:pPr marL="360363" indent="-360363">
              <a:spcAft>
                <a:spcPts val="400"/>
              </a:spcAft>
              <a:buClr>
                <a:schemeClr val="accent6">
                  <a:lumMod val="50000"/>
                </a:schemeClr>
              </a:buClr>
              <a:buFont typeface="Wingdings 3" panose="05040102010807070707" pitchFamily="18" charset="2"/>
              <a:buChar char=""/>
            </a:pPr>
            <a:r>
              <a:rPr lang="en-US" sz="2000" dirty="0">
                <a:solidFill>
                  <a:srgbClr val="002060"/>
                </a:solidFill>
              </a:rPr>
              <a:t>By that time, on-line communications were developing well and what followed was a massive resurrection campaign by disappointed customers. At first Cadbury ignored it as being too much of a niche protest. But it went on - and on, soon moving to Facebook. Wispa fans stormed the stage at Glastonbury, trying to get the bar back. In 2007 Cadbury tried a limited run of 20 million; it had sold out within a few weeks. In 2008 they brought it back - for good, they said. They call it 'the people's chocolate bar'.</a:t>
            </a:r>
          </a:p>
          <a:p>
            <a:pPr marL="360363" indent="-360363">
              <a:spcAft>
                <a:spcPts val="400"/>
              </a:spcAft>
              <a:buClr>
                <a:schemeClr val="accent6">
                  <a:lumMod val="50000"/>
                </a:schemeClr>
              </a:buClr>
              <a:buFont typeface="Wingdings 3" panose="05040102010807070707" pitchFamily="18" charset="2"/>
              <a:buChar char=""/>
            </a:pPr>
            <a:r>
              <a:rPr lang="en-US" sz="2000" dirty="0">
                <a:solidFill>
                  <a:srgbClr val="002060"/>
                </a:solidFill>
              </a:rPr>
              <a:t>In 2010, Cadbury launched the Wispa Duo and asked customers "which side do you prefer. Is it the left bar because it tastes so leftie, or the right bar because it's so, well...right</a:t>
            </a:r>
            <a:r>
              <a:rPr lang="en-US" sz="2000" dirty="0" smtClean="0">
                <a:solidFill>
                  <a:srgbClr val="002060"/>
                </a:solidFill>
              </a:rPr>
              <a:t>?“</a:t>
            </a:r>
          </a:p>
          <a:p>
            <a:pPr>
              <a:spcAft>
                <a:spcPts val="400"/>
              </a:spcAft>
              <a:buClr>
                <a:schemeClr val="accent6">
                  <a:lumMod val="50000"/>
                </a:schemeClr>
              </a:buClr>
            </a:pPr>
            <a:r>
              <a:rPr lang="en-US" sz="2000" b="1" dirty="0">
                <a:solidFill>
                  <a:srgbClr val="F53939"/>
                </a:solidFill>
              </a:rPr>
              <a:t>Questions</a:t>
            </a:r>
          </a:p>
          <a:p>
            <a:pPr marL="457200" indent="-457200">
              <a:spcAft>
                <a:spcPts val="400"/>
              </a:spcAft>
              <a:buClr>
                <a:schemeClr val="accent6">
                  <a:lumMod val="50000"/>
                </a:schemeClr>
              </a:buClr>
              <a:buFont typeface="+mj-lt"/>
              <a:buAutoNum type="arabicPeriod"/>
            </a:pPr>
            <a:r>
              <a:rPr lang="en-US" sz="2000" dirty="0" smtClean="0">
                <a:solidFill>
                  <a:srgbClr val="F53939"/>
                </a:solidFill>
              </a:rPr>
              <a:t>Why </a:t>
            </a:r>
            <a:r>
              <a:rPr lang="en-US" sz="2000" dirty="0">
                <a:solidFill>
                  <a:srgbClr val="F53939"/>
                </a:solidFill>
              </a:rPr>
              <a:t>do you think Cadbury launched the Wispa Duo?</a:t>
            </a:r>
          </a:p>
          <a:p>
            <a:pPr marL="457200" indent="-457200">
              <a:spcAft>
                <a:spcPts val="400"/>
              </a:spcAft>
              <a:buClr>
                <a:schemeClr val="accent6">
                  <a:lumMod val="50000"/>
                </a:schemeClr>
              </a:buClr>
              <a:buFont typeface="+mj-lt"/>
              <a:buAutoNum type="arabicPeriod"/>
            </a:pPr>
            <a:r>
              <a:rPr lang="en-US" sz="2000" dirty="0" smtClean="0">
                <a:solidFill>
                  <a:srgbClr val="F53939"/>
                </a:solidFill>
              </a:rPr>
              <a:t>How </a:t>
            </a:r>
            <a:r>
              <a:rPr lang="en-US" sz="2000" dirty="0">
                <a:solidFill>
                  <a:srgbClr val="F53939"/>
                </a:solidFill>
              </a:rPr>
              <a:t>likely do you think it is that the Wispa will last as long as Dairy Milk has?</a:t>
            </a:r>
          </a:p>
          <a:p>
            <a:pPr marL="457200" indent="-457200">
              <a:spcAft>
                <a:spcPts val="400"/>
              </a:spcAft>
              <a:buClr>
                <a:schemeClr val="accent6">
                  <a:lumMod val="50000"/>
                </a:schemeClr>
              </a:buClr>
              <a:buFont typeface="+mj-lt"/>
              <a:buAutoNum type="arabicPeriod"/>
            </a:pPr>
            <a:r>
              <a:rPr lang="en-US" sz="2000" dirty="0" smtClean="0">
                <a:solidFill>
                  <a:srgbClr val="F53939"/>
                </a:solidFill>
              </a:rPr>
              <a:t>Would </a:t>
            </a:r>
            <a:r>
              <a:rPr lang="en-US" sz="2000" dirty="0">
                <a:solidFill>
                  <a:srgbClr val="F53939"/>
                </a:solidFill>
              </a:rPr>
              <a:t>you expect the marketing mix for the Duo to change over time? Explain why, and give examples of how it might </a:t>
            </a:r>
            <a:r>
              <a:rPr lang="en-US" sz="2000" dirty="0" smtClean="0">
                <a:solidFill>
                  <a:srgbClr val="F53939"/>
                </a:solidFill>
              </a:rPr>
              <a:t>change</a:t>
            </a:r>
            <a:endParaRPr lang="en-US" sz="2000" dirty="0">
              <a:solidFill>
                <a:srgbClr val="F53939"/>
              </a:solidFill>
            </a:endParaRPr>
          </a:p>
        </p:txBody>
      </p:sp>
      <p:sp>
        <p:nvSpPr>
          <p:cNvPr id="6" name="Title 1"/>
          <p:cNvSpPr>
            <a:spLocks noGrp="1"/>
          </p:cNvSpPr>
          <p:nvPr>
            <p:ph type="title"/>
          </p:nvPr>
        </p:nvSpPr>
        <p:spPr>
          <a:xfrm>
            <a:off x="35496" y="72008"/>
            <a:ext cx="7704856" cy="548680"/>
          </a:xfrm>
        </p:spPr>
        <p:txBody>
          <a:bodyPr>
            <a:noAutofit/>
          </a:bodyPr>
          <a:lstStyle/>
          <a:p>
            <a:r>
              <a:rPr lang="en-GB" dirty="0" smtClean="0"/>
              <a:t>2.2 – Product Life Cycle</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15</a:t>
            </a:r>
            <a:endParaRPr lang="en-GB" sz="1200" b="1" dirty="0">
              <a:latin typeface="Arial" panose="020B0604020202020204" pitchFamily="34" charset="0"/>
              <a:cs typeface="Arial" panose="020B0604020202020204" pitchFamily="34" charset="0"/>
            </a:endParaRPr>
          </a:p>
        </p:txBody>
      </p:sp>
      <p:pic>
        <p:nvPicPr>
          <p:cNvPr id="18436" name="Picture 4" descr="Image result for cadburys wispa"/>
          <p:cNvPicPr>
            <a:picLocks noChangeAspect="1" noChangeArrowheads="1"/>
          </p:cNvPicPr>
          <p:nvPr/>
        </p:nvPicPr>
        <p:blipFill rotWithShape="1">
          <a:blip r:embed="rId3">
            <a:extLst>
              <a:ext uri="{28A0092B-C50C-407E-A947-70E740481C1C}">
                <a14:useLocalDpi xmlns:a14="http://schemas.microsoft.com/office/drawing/2010/main" val="0"/>
              </a:ext>
            </a:extLst>
          </a:blip>
          <a:srcRect l="1975" t="7121" r="4639" b="8386"/>
          <a:stretch/>
        </p:blipFill>
        <p:spPr bwMode="auto">
          <a:xfrm rot="1956650">
            <a:off x="6499023" y="4133496"/>
            <a:ext cx="2375242" cy="1432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1596310"/>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6395097" cy="5683607"/>
          </a:xfrm>
          <a:prstGeom prst="rect">
            <a:avLst/>
          </a:prstGeom>
        </p:spPr>
        <p:txBody>
          <a:bodyPr wrap="square">
            <a:spAutoFit/>
          </a:bodyPr>
          <a:lstStyle/>
          <a:p>
            <a:pPr marL="360363" indent="-360363">
              <a:spcAft>
                <a:spcPts val="400"/>
              </a:spcAft>
              <a:buClr>
                <a:schemeClr val="accent6">
                  <a:lumMod val="50000"/>
                </a:schemeClr>
              </a:buClr>
              <a:buFont typeface="Wingdings 3" panose="05040102010807070707" pitchFamily="18" charset="2"/>
              <a:buChar char=""/>
            </a:pPr>
            <a:r>
              <a:rPr lang="en-US" sz="2000" dirty="0" smtClean="0"/>
              <a:t>Business that have had time to develop usually have a range of products, sometimes all of a similar nature but quite often, very varied in nature. Together, these products are known as the </a:t>
            </a:r>
            <a:r>
              <a:rPr lang="en-US" sz="2000" b="1" dirty="0" smtClean="0">
                <a:solidFill>
                  <a:srgbClr val="FF0000"/>
                </a:solidFill>
              </a:rPr>
              <a:t>product portfolio</a:t>
            </a:r>
            <a:r>
              <a:rPr lang="en-US" sz="2000" dirty="0" smtClean="0"/>
              <a:t>. Businesses like to balance their portfolios so that they can attract as big a market as possible. Obviously some will be mass marketing but many of these also produce for certain niche markets, where they can find profitable opportunities.</a:t>
            </a:r>
          </a:p>
          <a:p>
            <a:pPr marL="360363" indent="-360363">
              <a:spcAft>
                <a:spcPts val="400"/>
              </a:spcAft>
              <a:buClr>
                <a:schemeClr val="accent6">
                  <a:lumMod val="50000"/>
                </a:schemeClr>
              </a:buClr>
              <a:buFont typeface="Wingdings 3" panose="05040102010807070707" pitchFamily="18" charset="2"/>
              <a:buChar char=""/>
            </a:pPr>
            <a:r>
              <a:rPr lang="en-US" sz="2000" dirty="0" smtClean="0"/>
              <a:t>Cadbury </a:t>
            </a:r>
            <a:r>
              <a:rPr lang="en-US" sz="2000" dirty="0"/>
              <a:t>has a huge range of chocolate products but is also big in ice cream, cakes, biscuits and drinks. It keeps up its old </a:t>
            </a:r>
            <a:r>
              <a:rPr lang="en-US" sz="2000" dirty="0" smtClean="0"/>
              <a:t>favorites </a:t>
            </a:r>
            <a:r>
              <a:rPr lang="en-US" sz="2000" dirty="0"/>
              <a:t>but it also discontinues products that are not selling well enough to make a good profit. Keeping its product portfolio under continuous review is an important task for the management. Like most companies it tries to balance its portfolio so that it always has products in every stage of the product life cycle</a:t>
            </a:r>
            <a:r>
              <a:rPr lang="en-US" sz="2000" dirty="0" smtClean="0"/>
              <a:t>.</a:t>
            </a:r>
            <a:endParaRPr lang="en-US" sz="2000" dirty="0"/>
          </a:p>
        </p:txBody>
      </p:sp>
      <p:sp>
        <p:nvSpPr>
          <p:cNvPr id="6" name="Title 1"/>
          <p:cNvSpPr>
            <a:spLocks noGrp="1"/>
          </p:cNvSpPr>
          <p:nvPr>
            <p:ph type="title"/>
          </p:nvPr>
        </p:nvSpPr>
        <p:spPr>
          <a:xfrm>
            <a:off x="35496" y="72008"/>
            <a:ext cx="7704856" cy="548680"/>
          </a:xfrm>
        </p:spPr>
        <p:txBody>
          <a:bodyPr>
            <a:noAutofit/>
          </a:bodyPr>
          <a:lstStyle/>
          <a:p>
            <a:r>
              <a:rPr lang="en-GB" dirty="0" smtClean="0"/>
              <a:t>2.2 – Product Life Cycle</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15</a:t>
            </a:r>
            <a:endParaRPr lang="en-GB" sz="1200" b="1" dirty="0">
              <a:latin typeface="Arial" panose="020B0604020202020204" pitchFamily="34" charset="0"/>
              <a:cs typeface="Arial" panose="020B0604020202020204" pitchFamily="34" charset="0"/>
            </a:endParaRPr>
          </a:p>
        </p:txBody>
      </p:sp>
      <p:pic>
        <p:nvPicPr>
          <p:cNvPr id="19458" name="Picture 2" descr="Image result for apple product portfoli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124744"/>
            <a:ext cx="2016224" cy="1249702"/>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Image result for nike product portfolio"/>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131" t="11720" r="9479" b="8745"/>
          <a:stretch/>
        </p:blipFill>
        <p:spPr bwMode="auto">
          <a:xfrm>
            <a:off x="6764444" y="2492896"/>
            <a:ext cx="2056027" cy="2604301"/>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Image result for coca cola range of product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248" y="5160211"/>
            <a:ext cx="2016224" cy="1437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7832760"/>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dirty="0" smtClean="0"/>
              <a:t>2.2 – Product Life Cycle</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a:t>
            </a:r>
            <a:endParaRPr lang="en-GB" sz="1200" b="1" dirty="0">
              <a:latin typeface="Arial" panose="020B0604020202020204" pitchFamily="34" charset="0"/>
              <a:cs typeface="Arial" panose="020B0604020202020204" pitchFamily="34" charset="0"/>
            </a:endParaRPr>
          </a:p>
        </p:txBody>
      </p:sp>
      <p:sp>
        <p:nvSpPr>
          <p:cNvPr id="9" name="Rectangle 8"/>
          <p:cNvSpPr/>
          <p:nvPr/>
        </p:nvSpPr>
        <p:spPr>
          <a:xfrm>
            <a:off x="280118" y="5301208"/>
            <a:ext cx="8540354" cy="1323439"/>
          </a:xfrm>
          <a:prstGeom prst="rect">
            <a:avLst/>
          </a:prstGeom>
          <a:solidFill>
            <a:schemeClr val="accent6">
              <a:lumMod val="60000"/>
              <a:lumOff val="40000"/>
            </a:schemeClr>
          </a:solidFill>
          <a:ln w="57150">
            <a:solidFill>
              <a:srgbClr val="002060"/>
            </a:solidFill>
          </a:ln>
        </p:spPr>
        <p:txBody>
          <a:bodyPr wrap="square">
            <a:spAutoFit/>
          </a:bodyPr>
          <a:lstStyle/>
          <a:p>
            <a:pPr indent="-190500" algn="just">
              <a:spcBef>
                <a:spcPts val="0"/>
              </a:spcBef>
              <a:spcAft>
                <a:spcPts val="0"/>
              </a:spcAft>
            </a:pPr>
            <a:r>
              <a:rPr lang="en-US" sz="2000" dirty="0">
                <a:latin typeface="Arial" panose="020B0604020202020204" pitchFamily="34" charset="0"/>
                <a:ea typeface="Segoe UI" panose="020B0502040204020203" pitchFamily="34" charset="0"/>
                <a:cs typeface="Arial" panose="020B0604020202020204" pitchFamily="34" charset="0"/>
              </a:rPr>
              <a:t>The </a:t>
            </a:r>
            <a:r>
              <a:rPr lang="en-US" sz="2000" b="1" dirty="0">
                <a:solidFill>
                  <a:srgbClr val="000000"/>
                </a:solidFill>
                <a:latin typeface="Arial" panose="020B0604020202020204" pitchFamily="34" charset="0"/>
                <a:ea typeface="Segoe UI" panose="020B0502040204020203" pitchFamily="34" charset="0"/>
                <a:cs typeface="Arial" panose="020B0604020202020204" pitchFamily="34" charset="0"/>
              </a:rPr>
              <a:t>product portfolio </a:t>
            </a:r>
            <a:r>
              <a:rPr lang="en-US" sz="2000" dirty="0">
                <a:latin typeface="Arial" panose="020B0604020202020204" pitchFamily="34" charset="0"/>
                <a:ea typeface="Segoe UI" panose="020B0502040204020203" pitchFamily="34" charset="0"/>
                <a:cs typeface="Arial" panose="020B0604020202020204" pitchFamily="34" charset="0"/>
              </a:rPr>
              <a:t>is the full range of products sold by the business. It will usually be carefully designed to reach as many market segments as possible. Portfolio analysis is used to position products so that together, they attract as much of the potential market as possible.</a:t>
            </a:r>
            <a:endParaRPr lang="en-GB" sz="2000" dirty="0">
              <a:effectLst/>
              <a:latin typeface="Arial" panose="020B0604020202020204" pitchFamily="34" charset="0"/>
              <a:ea typeface="Segoe UI" panose="020B0502040204020203" pitchFamily="34" charset="0"/>
              <a:cs typeface="Arial" panose="020B0604020202020204" pitchFamily="34" charset="0"/>
            </a:endParaRPr>
          </a:p>
        </p:txBody>
      </p:sp>
      <p:pic>
        <p:nvPicPr>
          <p:cNvPr id="21512" name="Picture 8" descr="Image result for cadburys product portfolio"/>
          <p:cNvPicPr>
            <a:picLocks noChangeAspect="1" noChangeArrowheads="1"/>
          </p:cNvPicPr>
          <p:nvPr/>
        </p:nvPicPr>
        <p:blipFill rotWithShape="1">
          <a:blip r:embed="rId3">
            <a:extLst>
              <a:ext uri="{28A0092B-C50C-407E-A947-70E740481C1C}">
                <a14:useLocalDpi xmlns:a14="http://schemas.microsoft.com/office/drawing/2010/main" val="0"/>
              </a:ext>
            </a:extLst>
          </a:blip>
          <a:srcRect t="25217" b="10075"/>
          <a:stretch/>
        </p:blipFill>
        <p:spPr bwMode="auto">
          <a:xfrm>
            <a:off x="280119" y="1124744"/>
            <a:ext cx="4363890" cy="2120083"/>
          </a:xfrm>
          <a:prstGeom prst="rect">
            <a:avLst/>
          </a:prstGeom>
          <a:noFill/>
          <a:extLst>
            <a:ext uri="{909E8E84-426E-40DD-AFC4-6F175D3DCCD1}">
              <a14:hiddenFill xmlns:a14="http://schemas.microsoft.com/office/drawing/2010/main">
                <a:solidFill>
                  <a:srgbClr val="FFFFFF"/>
                </a:solidFill>
              </a14:hiddenFill>
            </a:ext>
          </a:extLst>
        </p:spPr>
      </p:pic>
      <p:pic>
        <p:nvPicPr>
          <p:cNvPr id="21514" name="Picture 10" descr="Image result for cadburys world shop"/>
          <p:cNvPicPr>
            <a:picLocks noChangeAspect="1" noChangeArrowheads="1"/>
          </p:cNvPicPr>
          <p:nvPr/>
        </p:nvPicPr>
        <p:blipFill rotWithShape="1">
          <a:blip r:embed="rId4">
            <a:extLst>
              <a:ext uri="{28A0092B-C50C-407E-A947-70E740481C1C}">
                <a14:useLocalDpi xmlns:a14="http://schemas.microsoft.com/office/drawing/2010/main" val="0"/>
              </a:ext>
            </a:extLst>
          </a:blip>
          <a:srcRect r="5910"/>
          <a:stretch/>
        </p:blipFill>
        <p:spPr bwMode="auto">
          <a:xfrm>
            <a:off x="280119" y="3329266"/>
            <a:ext cx="5732041" cy="1846257"/>
          </a:xfrm>
          <a:prstGeom prst="rect">
            <a:avLst/>
          </a:prstGeom>
          <a:noFill/>
          <a:extLst>
            <a:ext uri="{909E8E84-426E-40DD-AFC4-6F175D3DCCD1}">
              <a14:hiddenFill xmlns:a14="http://schemas.microsoft.com/office/drawing/2010/main">
                <a:solidFill>
                  <a:srgbClr val="FFFFFF"/>
                </a:solidFill>
              </a14:hiddenFill>
            </a:ext>
          </a:extLst>
        </p:spPr>
      </p:pic>
      <p:pic>
        <p:nvPicPr>
          <p:cNvPr id="21516" name="Picture 12" descr="Image result for cadburys worl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74662" y="1098795"/>
            <a:ext cx="2717818" cy="4076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8578729"/>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6395097" cy="5560497"/>
          </a:xfrm>
          <a:prstGeom prst="rect">
            <a:avLst/>
          </a:prstGeom>
        </p:spPr>
        <p:txBody>
          <a:bodyPr wrap="square">
            <a:spAutoFit/>
          </a:bodyPr>
          <a:lstStyle/>
          <a:p>
            <a:pPr marL="360363" indent="-360363">
              <a:spcAft>
                <a:spcPts val="400"/>
              </a:spcAft>
              <a:buClr>
                <a:schemeClr val="accent6">
                  <a:lumMod val="50000"/>
                </a:schemeClr>
              </a:buClr>
              <a:buFont typeface="Wingdings 3" panose="05040102010807070707" pitchFamily="18" charset="2"/>
              <a:buChar char=""/>
            </a:pPr>
            <a:r>
              <a:rPr lang="en-US" dirty="0"/>
              <a:t>Developed by the Boston Consulting Group, the Boston Matrix is an attempt to analyse the product portfolio of a firm. It defines the stage in its life that a product is in. Products are placed in four categories according to market share and market growth. The categories of Star, Cash Cow, Problem Child (or Question Mark) and Dog are set out </a:t>
            </a:r>
            <a:r>
              <a:rPr lang="en-US" dirty="0" smtClean="0"/>
              <a:t>opposite.</a:t>
            </a:r>
            <a:endParaRPr lang="en-US" dirty="0"/>
          </a:p>
          <a:p>
            <a:pPr marL="631825" indent="-271463">
              <a:spcAft>
                <a:spcPts val="400"/>
              </a:spcAft>
              <a:buClr>
                <a:schemeClr val="accent6">
                  <a:lumMod val="50000"/>
                </a:schemeClr>
              </a:buClr>
              <a:buFont typeface="Wingdings" panose="05000000000000000000" pitchFamily="2" charset="2"/>
              <a:buChar char="§"/>
            </a:pPr>
            <a:r>
              <a:rPr lang="en-US" dirty="0" smtClean="0"/>
              <a:t>Star </a:t>
            </a:r>
            <a:r>
              <a:rPr lang="en-US" dirty="0"/>
              <a:t>products have a high market share of a high growth market, for example the Kindle.</a:t>
            </a:r>
          </a:p>
          <a:p>
            <a:pPr marL="631825" indent="-271463">
              <a:spcAft>
                <a:spcPts val="400"/>
              </a:spcAft>
              <a:buClr>
                <a:schemeClr val="accent6">
                  <a:lumMod val="50000"/>
                </a:schemeClr>
              </a:buClr>
              <a:buFont typeface="Wingdings" panose="05000000000000000000" pitchFamily="2" charset="2"/>
              <a:buChar char="§"/>
            </a:pPr>
            <a:r>
              <a:rPr lang="en-US" dirty="0" smtClean="0"/>
              <a:t>Cash </a:t>
            </a:r>
            <a:r>
              <a:rPr lang="en-US" dirty="0"/>
              <a:t>Cows are those products which have a good stable market share and generate funds on a regular basis. Cadbury's Dairy Milk chocolate is a good example.</a:t>
            </a:r>
          </a:p>
          <a:p>
            <a:pPr marL="631825" indent="-271463">
              <a:spcAft>
                <a:spcPts val="400"/>
              </a:spcAft>
              <a:buClr>
                <a:schemeClr val="accent6">
                  <a:lumMod val="50000"/>
                </a:schemeClr>
              </a:buClr>
              <a:buFont typeface="Wingdings" panose="05000000000000000000" pitchFamily="2" charset="2"/>
              <a:buChar char="§"/>
            </a:pPr>
            <a:r>
              <a:rPr lang="en-US" dirty="0" smtClean="0"/>
              <a:t>Problem </a:t>
            </a:r>
            <a:r>
              <a:rPr lang="en-US" dirty="0"/>
              <a:t>children are products that have not sold well so far but have potential for growth, e.g. the electric car.</a:t>
            </a:r>
          </a:p>
          <a:p>
            <a:pPr marL="631825" indent="-271463">
              <a:spcAft>
                <a:spcPts val="400"/>
              </a:spcAft>
              <a:buClr>
                <a:schemeClr val="accent6">
                  <a:lumMod val="50000"/>
                </a:schemeClr>
              </a:buClr>
              <a:buFont typeface="Wingdings" panose="05000000000000000000" pitchFamily="2" charset="2"/>
              <a:buChar char="§"/>
            </a:pPr>
            <a:r>
              <a:rPr lang="en-US" dirty="0" smtClean="0"/>
              <a:t>Dogs </a:t>
            </a:r>
            <a:r>
              <a:rPr lang="en-US" dirty="0"/>
              <a:t>are products that are in decline. They may have had a good market share </a:t>
            </a:r>
            <a:r>
              <a:rPr lang="en-US" dirty="0" smtClean="0"/>
              <a:t>but </a:t>
            </a:r>
            <a:r>
              <a:rPr lang="en-US" dirty="0"/>
              <a:t>another product has superseded them, for example the Sony Walkman.</a:t>
            </a:r>
          </a:p>
        </p:txBody>
      </p:sp>
      <p:sp>
        <p:nvSpPr>
          <p:cNvPr id="6" name="Title 1"/>
          <p:cNvSpPr>
            <a:spLocks noGrp="1"/>
          </p:cNvSpPr>
          <p:nvPr>
            <p:ph type="title"/>
          </p:nvPr>
        </p:nvSpPr>
        <p:spPr>
          <a:xfrm>
            <a:off x="35496" y="72008"/>
            <a:ext cx="7704856" cy="548680"/>
          </a:xfrm>
        </p:spPr>
        <p:txBody>
          <a:bodyPr>
            <a:noAutofit/>
          </a:bodyPr>
          <a:lstStyle/>
          <a:p>
            <a:r>
              <a:rPr lang="en-GB" dirty="0" smtClean="0"/>
              <a:t>2.3 – The Boston Matrix</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a:t>
            </a:r>
            <a:endParaRPr lang="en-GB" sz="1200" b="1" dirty="0">
              <a:latin typeface="Arial" panose="020B0604020202020204" pitchFamily="34" charset="0"/>
              <a:cs typeface="Arial" panose="020B0604020202020204" pitchFamily="34" charset="0"/>
            </a:endParaRPr>
          </a:p>
        </p:txBody>
      </p:sp>
      <p:pic>
        <p:nvPicPr>
          <p:cNvPr id="22530" name="Picture 2" descr="Image result for the boston matrix"/>
          <p:cNvPicPr>
            <a:picLocks noChangeAspect="1" noChangeArrowheads="1"/>
          </p:cNvPicPr>
          <p:nvPr/>
        </p:nvPicPr>
        <p:blipFill rotWithShape="1">
          <a:blip r:embed="rId7">
            <a:extLst>
              <a:ext uri="{28A0092B-C50C-407E-A947-70E740481C1C}">
                <a14:useLocalDpi xmlns:a14="http://schemas.microsoft.com/office/drawing/2010/main" val="0"/>
              </a:ext>
            </a:extLst>
          </a:blip>
          <a:srcRect b="4660"/>
          <a:stretch/>
        </p:blipFill>
        <p:spPr bwMode="auto">
          <a:xfrm>
            <a:off x="6804248" y="1103604"/>
            <a:ext cx="2036837" cy="1726140"/>
          </a:xfrm>
          <a:prstGeom prst="rect">
            <a:avLst/>
          </a:prstGeom>
          <a:noFill/>
          <a:extLst>
            <a:ext uri="{909E8E84-426E-40DD-AFC4-6F175D3DCCD1}">
              <a14:hiddenFill xmlns:a14="http://schemas.microsoft.com/office/drawing/2010/main">
                <a:solidFill>
                  <a:srgbClr val="FFFFFF"/>
                </a:solidFill>
              </a14:hiddenFill>
            </a:ext>
          </a:extLst>
        </p:spPr>
      </p:pic>
      <p:pic>
        <p:nvPicPr>
          <p:cNvPr id="3" name="2.3 - Marketing- The Boston Matrix">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801367" y="2924944"/>
            <a:ext cx="2039717" cy="1532981"/>
          </a:xfrm>
          <a:prstGeom prst="rect">
            <a:avLst/>
          </a:prstGeom>
        </p:spPr>
      </p:pic>
      <p:pic>
        <p:nvPicPr>
          <p:cNvPr id="4" name="2.3 - Boston matrix">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6660230" y="5013176"/>
            <a:ext cx="2180853" cy="1226730"/>
          </a:xfrm>
          <a:prstGeom prst="rect">
            <a:avLst/>
          </a:prstGeom>
        </p:spPr>
      </p:pic>
      <p:sp>
        <p:nvSpPr>
          <p:cNvPr id="5" name="Rounded Rectangle 4">
            <a:hlinkClick r:id="rId10" action="ppaction://hlinkfile"/>
          </p:cNvPr>
          <p:cNvSpPr/>
          <p:nvPr/>
        </p:nvSpPr>
        <p:spPr>
          <a:xfrm>
            <a:off x="7236296" y="4614404"/>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sp>
        <p:nvSpPr>
          <p:cNvPr id="12" name="Rounded Rectangle 11">
            <a:hlinkClick r:id="rId11" action="ppaction://hlinkfile"/>
          </p:cNvPr>
          <p:cNvSpPr/>
          <p:nvPr/>
        </p:nvSpPr>
        <p:spPr>
          <a:xfrm>
            <a:off x="7236296" y="6350646"/>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5567994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video>
              <p:cMediaNode vol="80000">
                <p:cTn id="13"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000" b="1" dirty="0" smtClean="0"/>
              <a:t>1 – New Business Ideas - Weighing</a:t>
            </a:r>
          </a:p>
        </p:txBody>
      </p:sp>
      <p:sp>
        <p:nvSpPr>
          <p:cNvPr id="2" name="Rectangle 1"/>
          <p:cNvSpPr/>
          <p:nvPr/>
        </p:nvSpPr>
        <p:spPr>
          <a:xfrm>
            <a:off x="251520" y="1096426"/>
            <a:ext cx="8640960" cy="461665"/>
          </a:xfrm>
          <a:prstGeom prst="rect">
            <a:avLst/>
          </a:prstGeom>
        </p:spPr>
        <p:txBody>
          <a:bodyPr wrap="square">
            <a:spAutoFit/>
          </a:bodyPr>
          <a:lstStyle/>
          <a:p>
            <a:pPr>
              <a:buClr>
                <a:schemeClr val="accent6">
                  <a:lumMod val="50000"/>
                </a:schemeClr>
              </a:buClr>
            </a:pPr>
            <a:r>
              <a:rPr lang="en-GB" sz="2400" b="1" dirty="0"/>
              <a:t>Assessment objectives and </a:t>
            </a:r>
            <a:r>
              <a:rPr lang="en-GB" sz="2400" b="1" dirty="0" smtClean="0"/>
              <a:t>weightings</a:t>
            </a:r>
          </a:p>
        </p:txBody>
      </p:sp>
      <p:graphicFrame>
        <p:nvGraphicFramePr>
          <p:cNvPr id="6" name="Table 5"/>
          <p:cNvGraphicFramePr>
            <a:graphicFrameLocks noGrp="1"/>
          </p:cNvGraphicFramePr>
          <p:nvPr>
            <p:extLst>
              <p:ext uri="{D42A27DB-BD31-4B8C-83A1-F6EECF244321}">
                <p14:modId xmlns:p14="http://schemas.microsoft.com/office/powerpoint/2010/main" val="301190454"/>
              </p:ext>
            </p:extLst>
          </p:nvPr>
        </p:nvGraphicFramePr>
        <p:xfrm>
          <a:off x="395536" y="1772816"/>
          <a:ext cx="8352930" cy="4297680"/>
        </p:xfrm>
        <a:graphic>
          <a:graphicData uri="http://schemas.openxmlformats.org/drawingml/2006/table">
            <a:tbl>
              <a:tblPr firstRow="1" bandRow="1">
                <a:tableStyleId>{5C22544A-7EE6-4342-B048-85BDC9FD1C3A}</a:tableStyleId>
              </a:tblPr>
              <a:tblGrid>
                <a:gridCol w="648072"/>
                <a:gridCol w="4104456"/>
                <a:gridCol w="1152128"/>
                <a:gridCol w="1152128"/>
                <a:gridCol w="1296146"/>
              </a:tblGrid>
              <a:tr h="316835">
                <a:tc gridSpan="2">
                  <a:txBody>
                    <a:bodyPr/>
                    <a:lstStyle/>
                    <a:p>
                      <a:endParaRPr lang="en-GB"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 in IAS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AO1</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Demonstrate knowledge and understanding of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specified content.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Apply knowledge and understanding of the specified content to problems and issues arising from both familiar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unfamiliar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701">
                <a:tc>
                  <a:txBody>
                    <a:bodyPr/>
                    <a:lstStyle/>
                    <a:p>
                      <a:r>
                        <a:rPr lang="en-GB" sz="1800" dirty="0" smtClean="0">
                          <a:latin typeface="Arial" panose="020B0604020202020204" pitchFamily="34" charset="0"/>
                          <a:cs typeface="Arial" panose="020B0604020202020204" pitchFamily="34" charset="0"/>
                        </a:rPr>
                        <a:t>AO3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Analyse problems, issues and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Evaluate, distinguish between and assess appropriateness of fact and opinion, and judge information from a variety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sources.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98233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6395097" cy="5596404"/>
          </a:xfrm>
          <a:prstGeom prst="rect">
            <a:avLst/>
          </a:prstGeom>
        </p:spPr>
        <p:txBody>
          <a:bodyPr wrap="square">
            <a:spAutoFit/>
          </a:bodyPr>
          <a:lstStyle/>
          <a:p>
            <a:pPr marL="360363" indent="-360363">
              <a:spcAft>
                <a:spcPts val="400"/>
              </a:spcAft>
              <a:buClr>
                <a:schemeClr val="accent6">
                  <a:lumMod val="50000"/>
                </a:schemeClr>
              </a:buClr>
              <a:buFont typeface="Wingdings 3" panose="05040102010807070707" pitchFamily="18" charset="2"/>
              <a:buChar char=""/>
            </a:pPr>
            <a:r>
              <a:rPr lang="en-US" sz="1950" dirty="0"/>
              <a:t>Cash cows are highly profitable. Stars may be profitable too but they have to cover the development costs. These may be very high, and if they are it will be some time before a star becomes truly worthwhile. Of course there is no question about the Kindle, but other slightly less successful products may take longer to cover all their costs.</a:t>
            </a:r>
          </a:p>
          <a:p>
            <a:pPr marL="360363" indent="-360363">
              <a:spcAft>
                <a:spcPts val="400"/>
              </a:spcAft>
              <a:buClr>
                <a:schemeClr val="accent6">
                  <a:lumMod val="50000"/>
                </a:schemeClr>
              </a:buClr>
              <a:buFont typeface="Wingdings 3" panose="05040102010807070707" pitchFamily="18" charset="2"/>
              <a:buChar char=""/>
            </a:pPr>
            <a:r>
              <a:rPr lang="en-US" sz="1950" dirty="0"/>
              <a:t>Problem children usually need more money spent on them to make them profitable. Dogs, by their nature, will be losing money. When businesses use the Boston Matrix to analyse their portfolios, they will conclude that dogs must be discontinued as soon as sales revenue is below the break-even level.</a:t>
            </a:r>
          </a:p>
          <a:p>
            <a:pPr marL="360363" indent="-360363">
              <a:spcAft>
                <a:spcPts val="400"/>
              </a:spcAft>
              <a:buClr>
                <a:schemeClr val="accent6">
                  <a:lumMod val="50000"/>
                </a:schemeClr>
              </a:buClr>
              <a:buFont typeface="Wingdings 3" panose="05040102010807070707" pitchFamily="18" charset="2"/>
              <a:buChar char=""/>
            </a:pPr>
            <a:r>
              <a:rPr lang="en-US" sz="1950" dirty="0"/>
              <a:t>Cash cows and stars will produce a positive cash flow. This can be used to invest in the problem children. A relaunch or an extension strategy may be appropriate but this can be costly and involve all aspects of the marketing mix.</a:t>
            </a:r>
          </a:p>
        </p:txBody>
      </p:sp>
      <p:sp>
        <p:nvSpPr>
          <p:cNvPr id="6" name="Title 1"/>
          <p:cNvSpPr>
            <a:spLocks noGrp="1"/>
          </p:cNvSpPr>
          <p:nvPr>
            <p:ph type="title"/>
          </p:nvPr>
        </p:nvSpPr>
        <p:spPr>
          <a:xfrm>
            <a:off x="35496" y="72008"/>
            <a:ext cx="7704856" cy="548680"/>
          </a:xfrm>
        </p:spPr>
        <p:txBody>
          <a:bodyPr>
            <a:noAutofit/>
          </a:bodyPr>
          <a:lstStyle/>
          <a:p>
            <a:r>
              <a:rPr lang="en-GB" dirty="0" smtClean="0"/>
              <a:t>2.4 – Cash flows and Marketing</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a:t>
            </a:r>
            <a:endParaRPr lang="en-GB" sz="1200" b="1" dirty="0">
              <a:latin typeface="Arial" panose="020B0604020202020204" pitchFamily="34" charset="0"/>
              <a:cs typeface="Arial" panose="020B0604020202020204" pitchFamily="34" charset="0"/>
            </a:endParaRPr>
          </a:p>
        </p:txBody>
      </p:sp>
      <p:pic>
        <p:nvPicPr>
          <p:cNvPr id="22530" name="Picture 2" descr="Image result for the boston matrix"/>
          <p:cNvPicPr>
            <a:picLocks noChangeAspect="1" noChangeArrowheads="1"/>
          </p:cNvPicPr>
          <p:nvPr/>
        </p:nvPicPr>
        <p:blipFill rotWithShape="1">
          <a:blip r:embed="rId7">
            <a:extLst>
              <a:ext uri="{28A0092B-C50C-407E-A947-70E740481C1C}">
                <a14:useLocalDpi xmlns:a14="http://schemas.microsoft.com/office/drawing/2010/main" val="0"/>
              </a:ext>
            </a:extLst>
          </a:blip>
          <a:srcRect b="4660"/>
          <a:stretch/>
        </p:blipFill>
        <p:spPr bwMode="auto">
          <a:xfrm>
            <a:off x="6804248" y="1103604"/>
            <a:ext cx="2036837" cy="1726140"/>
          </a:xfrm>
          <a:prstGeom prst="rect">
            <a:avLst/>
          </a:prstGeom>
          <a:noFill/>
          <a:extLst>
            <a:ext uri="{909E8E84-426E-40DD-AFC4-6F175D3DCCD1}">
              <a14:hiddenFill xmlns:a14="http://schemas.microsoft.com/office/drawing/2010/main">
                <a:solidFill>
                  <a:srgbClr val="FFFFFF"/>
                </a:solidFill>
              </a14:hiddenFill>
            </a:ext>
          </a:extLst>
        </p:spPr>
      </p:pic>
      <p:pic>
        <p:nvPicPr>
          <p:cNvPr id="3" name="2.3 - Marketing- The Boston Matrix">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801367" y="2924944"/>
            <a:ext cx="2039717" cy="1532981"/>
          </a:xfrm>
          <a:prstGeom prst="rect">
            <a:avLst/>
          </a:prstGeom>
        </p:spPr>
      </p:pic>
      <p:pic>
        <p:nvPicPr>
          <p:cNvPr id="4" name="2.3 - Boston matrix">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6660230" y="5013176"/>
            <a:ext cx="2180853" cy="1226730"/>
          </a:xfrm>
          <a:prstGeom prst="rect">
            <a:avLst/>
          </a:prstGeom>
        </p:spPr>
      </p:pic>
      <p:sp>
        <p:nvSpPr>
          <p:cNvPr id="5" name="Rounded Rectangle 4">
            <a:hlinkClick r:id="rId10" action="ppaction://hlinkfile"/>
          </p:cNvPr>
          <p:cNvSpPr/>
          <p:nvPr/>
        </p:nvSpPr>
        <p:spPr>
          <a:xfrm>
            <a:off x="7236296" y="4614404"/>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sp>
        <p:nvSpPr>
          <p:cNvPr id="12" name="Rounded Rectangle 11">
            <a:hlinkClick r:id="rId11" action="ppaction://hlinkfile"/>
          </p:cNvPr>
          <p:cNvSpPr/>
          <p:nvPr/>
        </p:nvSpPr>
        <p:spPr>
          <a:xfrm>
            <a:off x="7236296" y="6350646"/>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973200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video>
              <p:cMediaNode vol="80000">
                <p:cTn id="13" fill="hold" display="0">
                  <p:stCondLst>
                    <p:cond delay="indefinite"/>
                  </p:stCondLst>
                </p:cTn>
                <p:tgtEl>
                  <p:spTgt spid="4"/>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627345" cy="5473293"/>
          </a:xfrm>
          <a:prstGeom prst="rect">
            <a:avLst/>
          </a:prstGeom>
        </p:spPr>
        <p:txBody>
          <a:bodyPr wrap="square">
            <a:spAutoFit/>
          </a:bodyPr>
          <a:lstStyle/>
          <a:p>
            <a:pPr>
              <a:spcAft>
                <a:spcPts val="400"/>
              </a:spcAft>
              <a:buClr>
                <a:schemeClr val="accent6">
                  <a:lumMod val="50000"/>
                </a:schemeClr>
              </a:buClr>
            </a:pPr>
            <a:r>
              <a:rPr lang="en-US" sz="1700" b="1" dirty="0">
                <a:solidFill>
                  <a:schemeClr val="tx2"/>
                </a:solidFill>
              </a:rPr>
              <a:t>Show what you know</a:t>
            </a:r>
          </a:p>
          <a:p>
            <a:pPr marL="360363" indent="-360363">
              <a:spcAft>
                <a:spcPts val="400"/>
              </a:spcAft>
              <a:buClr>
                <a:schemeClr val="accent6">
                  <a:lumMod val="50000"/>
                </a:schemeClr>
              </a:buClr>
              <a:buFont typeface="Wingdings 3" panose="05040102010807070707" pitchFamily="18" charset="2"/>
              <a:buChar char=""/>
            </a:pPr>
            <a:r>
              <a:rPr lang="en-US" sz="1700" dirty="0">
                <a:solidFill>
                  <a:schemeClr val="tx2"/>
                </a:solidFill>
              </a:rPr>
              <a:t>This exercise can be carried out individually, in pairs or in small groups, depending on the amount of research to be carried out. Listed below is a range of cars available from Toyota. (Some Toyotas have had technical problems leading to product recall but that is not the purpose of this exercise and should be ignored.) First, place each of the brands in one of the four boxes of the Boston Matrix. Then carry out your research and draw up a second Boston Matrix and place the cars in the boxes you now think they should be in. Are there many differences? Was your initial perception correct? Are there cars in each of the four categories?</a:t>
            </a:r>
          </a:p>
          <a:p>
            <a:pPr marL="979487">
              <a:spcAft>
                <a:spcPts val="400"/>
              </a:spcAft>
              <a:buClr>
                <a:schemeClr val="accent6">
                  <a:lumMod val="50000"/>
                </a:schemeClr>
              </a:buClr>
            </a:pPr>
            <a:r>
              <a:rPr lang="en-US" sz="1700" dirty="0" smtClean="0">
                <a:solidFill>
                  <a:schemeClr val="tx2"/>
                </a:solidFill>
              </a:rPr>
              <a:t>Toyota car models:</a:t>
            </a:r>
          </a:p>
          <a:p>
            <a:pPr marL="979487">
              <a:spcAft>
                <a:spcPts val="400"/>
              </a:spcAft>
              <a:buClr>
                <a:schemeClr val="accent6">
                  <a:lumMod val="50000"/>
                </a:schemeClr>
              </a:buClr>
              <a:tabLst>
                <a:tab pos="2330450" algn="l"/>
                <a:tab pos="2692400" algn="l"/>
                <a:tab pos="3670300" algn="l"/>
                <a:tab pos="5383213" algn="l"/>
              </a:tabLst>
            </a:pPr>
            <a:r>
              <a:rPr lang="en-US" sz="1700" b="1" dirty="0" err="1" smtClean="0">
                <a:solidFill>
                  <a:schemeClr val="tx2"/>
                </a:solidFill>
              </a:rPr>
              <a:t>Avensis</a:t>
            </a:r>
            <a:r>
              <a:rPr lang="en-US" sz="1700" b="1" dirty="0" smtClean="0">
                <a:solidFill>
                  <a:schemeClr val="tx2"/>
                </a:solidFill>
              </a:rPr>
              <a:t>	Yaris	</a:t>
            </a:r>
            <a:r>
              <a:rPr lang="en-US" sz="1700" b="1" dirty="0" err="1" smtClean="0">
                <a:solidFill>
                  <a:schemeClr val="tx2"/>
                </a:solidFill>
              </a:rPr>
              <a:t>Auris</a:t>
            </a:r>
            <a:r>
              <a:rPr lang="en-US" sz="1700" b="1" dirty="0" smtClean="0">
                <a:solidFill>
                  <a:schemeClr val="tx2"/>
                </a:solidFill>
              </a:rPr>
              <a:t> 4	Land Cruiser	</a:t>
            </a:r>
            <a:r>
              <a:rPr lang="en-US" sz="1700" b="1" dirty="0" err="1" smtClean="0">
                <a:solidFill>
                  <a:schemeClr val="tx2"/>
                </a:solidFill>
              </a:rPr>
              <a:t>Rv</a:t>
            </a:r>
            <a:endParaRPr lang="en-US" sz="1700" b="1" dirty="0" smtClean="0">
              <a:solidFill>
                <a:schemeClr val="tx2"/>
              </a:solidFill>
            </a:endParaRPr>
          </a:p>
          <a:p>
            <a:pPr marL="979487">
              <a:spcAft>
                <a:spcPts val="400"/>
              </a:spcAft>
              <a:buClr>
                <a:schemeClr val="accent6">
                  <a:lumMod val="50000"/>
                </a:schemeClr>
              </a:buClr>
              <a:tabLst>
                <a:tab pos="2330450" algn="l"/>
                <a:tab pos="2692400" algn="l"/>
                <a:tab pos="3670300" algn="l"/>
                <a:tab pos="5383213" algn="l"/>
              </a:tabLst>
            </a:pPr>
            <a:r>
              <a:rPr lang="en-US" sz="1700" b="1" dirty="0" smtClean="0">
                <a:solidFill>
                  <a:schemeClr val="tx2"/>
                </a:solidFill>
              </a:rPr>
              <a:t>Prius	AYGO	Verso	Urban Cruiser	</a:t>
            </a:r>
            <a:r>
              <a:rPr lang="en-US" sz="1700" b="1" dirty="0" err="1" smtClean="0">
                <a:solidFill>
                  <a:schemeClr val="tx2"/>
                </a:solidFill>
              </a:rPr>
              <a:t>iQ</a:t>
            </a:r>
            <a:endParaRPr lang="en-US" sz="1700" b="1" dirty="0" smtClean="0">
              <a:solidFill>
                <a:schemeClr val="tx2"/>
              </a:solidFill>
            </a:endParaRPr>
          </a:p>
          <a:p>
            <a:pPr>
              <a:spcAft>
                <a:spcPts val="400"/>
              </a:spcAft>
              <a:buClr>
                <a:schemeClr val="accent6">
                  <a:lumMod val="50000"/>
                </a:schemeClr>
              </a:buClr>
            </a:pPr>
            <a:r>
              <a:rPr lang="en-US" sz="1700" b="1" dirty="0" smtClean="0">
                <a:solidFill>
                  <a:srgbClr val="FF0000"/>
                </a:solidFill>
              </a:rPr>
              <a:t>Question</a:t>
            </a:r>
            <a:endParaRPr lang="en-US" sz="1700" b="1" dirty="0">
              <a:solidFill>
                <a:srgbClr val="FF0000"/>
              </a:solidFill>
            </a:endParaRPr>
          </a:p>
          <a:p>
            <a:pPr marL="360363" indent="-360363">
              <a:spcAft>
                <a:spcPts val="400"/>
              </a:spcAft>
              <a:buClr>
                <a:schemeClr val="accent6">
                  <a:lumMod val="50000"/>
                </a:schemeClr>
              </a:buClr>
              <a:buFont typeface="+mj-lt"/>
              <a:buAutoNum type="arabicPeriod"/>
            </a:pPr>
            <a:r>
              <a:rPr lang="en-US" sz="1700" dirty="0">
                <a:solidFill>
                  <a:srgbClr val="FF0000"/>
                </a:solidFill>
              </a:rPr>
              <a:t>Based on your findings what advice would you give Toyota on how to manage their product mix?</a:t>
            </a:r>
          </a:p>
          <a:p>
            <a:pPr marL="360363" indent="-360363">
              <a:spcAft>
                <a:spcPts val="400"/>
              </a:spcAft>
              <a:buClr>
                <a:schemeClr val="accent6">
                  <a:lumMod val="50000"/>
                </a:schemeClr>
              </a:buClr>
              <a:buFont typeface="+mj-lt"/>
              <a:buAutoNum type="arabicPeriod"/>
            </a:pPr>
            <a:r>
              <a:rPr lang="en-US" sz="1700" dirty="0">
                <a:solidFill>
                  <a:srgbClr val="FF0000"/>
                </a:solidFill>
              </a:rPr>
              <a:t>When answering the above question, consider this: will Toyota have enough production capacity to carry out your recommendations? What will be the financial implications of your recommendations?</a:t>
            </a:r>
          </a:p>
          <a:p>
            <a:pPr marL="360363" indent="-360363">
              <a:spcAft>
                <a:spcPts val="400"/>
              </a:spcAft>
              <a:buClr>
                <a:schemeClr val="accent6">
                  <a:lumMod val="50000"/>
                </a:schemeClr>
              </a:buClr>
              <a:buFont typeface="+mj-lt"/>
              <a:buAutoNum type="arabicPeriod"/>
            </a:pPr>
            <a:r>
              <a:rPr lang="en-US" sz="1700" dirty="0">
                <a:solidFill>
                  <a:srgbClr val="FF0000"/>
                </a:solidFill>
              </a:rPr>
              <a:t>Are there any weaknesses in the Boston model?</a:t>
            </a:r>
          </a:p>
        </p:txBody>
      </p:sp>
      <p:sp>
        <p:nvSpPr>
          <p:cNvPr id="6" name="Title 1"/>
          <p:cNvSpPr>
            <a:spLocks noGrp="1"/>
          </p:cNvSpPr>
          <p:nvPr>
            <p:ph type="title"/>
          </p:nvPr>
        </p:nvSpPr>
        <p:spPr>
          <a:xfrm>
            <a:off x="35496" y="72008"/>
            <a:ext cx="7704856" cy="548680"/>
          </a:xfrm>
        </p:spPr>
        <p:txBody>
          <a:bodyPr>
            <a:noAutofit/>
          </a:bodyPr>
          <a:lstStyle/>
          <a:p>
            <a:r>
              <a:rPr lang="en-GB" dirty="0" smtClean="0"/>
              <a:t>2.4 – Cash flows and Marketing</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0936593"/>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2605842"/>
          </a:xfrm>
          <a:prstGeom prst="rect">
            <a:avLst/>
          </a:prstGeom>
        </p:spPr>
        <p:txBody>
          <a:bodyPr wrap="square">
            <a:spAutoFit/>
          </a:bodyPr>
          <a:lstStyle/>
          <a:p>
            <a:pPr marL="360363" indent="-360363">
              <a:spcAft>
                <a:spcPts val="400"/>
              </a:spcAft>
              <a:buClr>
                <a:schemeClr val="accent6">
                  <a:lumMod val="50000"/>
                </a:schemeClr>
              </a:buClr>
              <a:buFont typeface="Wingdings 3" panose="05040102010807070707" pitchFamily="18" charset="2"/>
              <a:buChar char=""/>
            </a:pPr>
            <a:r>
              <a:rPr lang="en-US" sz="2000" dirty="0"/>
              <a:t>Is an increase in market share the 'be all and end all' for firms aiming to be successful? Critics of the Boston Matrix believe that it focuses too much on market growth, to the detriment of consolidation. Other strategies should perhaps be pursued. The criticism is valid if a business chooses to examine their product mix with just the one technique. </a:t>
            </a:r>
            <a:endParaRPr lang="en-US" sz="2000" dirty="0" smtClean="0"/>
          </a:p>
          <a:p>
            <a:pPr marL="360363" indent="-360363">
              <a:spcAft>
                <a:spcPts val="400"/>
              </a:spcAft>
              <a:buClr>
                <a:schemeClr val="accent6">
                  <a:lumMod val="50000"/>
                </a:schemeClr>
              </a:buClr>
              <a:buFont typeface="Wingdings 3" panose="05040102010807070707" pitchFamily="18" charset="2"/>
              <a:buChar char=""/>
            </a:pPr>
            <a:r>
              <a:rPr lang="en-US" sz="2000" dirty="0" smtClean="0"/>
              <a:t>However</a:t>
            </a:r>
            <a:r>
              <a:rPr lang="en-US" sz="2000" dirty="0"/>
              <a:t>, combined with other approaches, e.g. the product life cycle, it can be a useful way to devise marketing objectives and strategies.</a:t>
            </a:r>
          </a:p>
        </p:txBody>
      </p:sp>
      <p:sp>
        <p:nvSpPr>
          <p:cNvPr id="6" name="Title 1"/>
          <p:cNvSpPr>
            <a:spLocks noGrp="1"/>
          </p:cNvSpPr>
          <p:nvPr>
            <p:ph type="title"/>
          </p:nvPr>
        </p:nvSpPr>
        <p:spPr>
          <a:xfrm>
            <a:off x="35496" y="72008"/>
            <a:ext cx="7704856" cy="548680"/>
          </a:xfrm>
        </p:spPr>
        <p:txBody>
          <a:bodyPr>
            <a:noAutofit/>
          </a:bodyPr>
          <a:lstStyle/>
          <a:p>
            <a:r>
              <a:rPr lang="en-GB" dirty="0" smtClean="0"/>
              <a:t>2.4 – Cash flows and Marketing</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a:t>
            </a:r>
            <a:endParaRPr lang="en-GB" sz="1200" b="1" dirty="0">
              <a:latin typeface="Arial" panose="020B0604020202020204" pitchFamily="34" charset="0"/>
              <a:cs typeface="Arial" panose="020B0604020202020204" pitchFamily="34" charset="0"/>
            </a:endParaRPr>
          </a:p>
        </p:txBody>
      </p:sp>
      <p:sp>
        <p:nvSpPr>
          <p:cNvPr id="5" name="Rectangle 4"/>
          <p:cNvSpPr/>
          <p:nvPr/>
        </p:nvSpPr>
        <p:spPr>
          <a:xfrm>
            <a:off x="280118" y="3807038"/>
            <a:ext cx="8540354" cy="2862322"/>
          </a:xfrm>
          <a:prstGeom prst="rect">
            <a:avLst/>
          </a:prstGeom>
          <a:solidFill>
            <a:schemeClr val="accent6">
              <a:lumMod val="60000"/>
              <a:lumOff val="40000"/>
            </a:schemeClr>
          </a:solidFill>
          <a:ln w="57150">
            <a:solidFill>
              <a:srgbClr val="002060"/>
            </a:solidFill>
          </a:ln>
        </p:spPr>
        <p:txBody>
          <a:bodyPr wrap="square">
            <a:spAutoFit/>
          </a:bodyPr>
          <a:lstStyle/>
          <a:p>
            <a:pPr indent="-190500" algn="just">
              <a:spcBef>
                <a:spcPts val="0"/>
              </a:spcBef>
              <a:spcAft>
                <a:spcPts val="0"/>
              </a:spcAft>
            </a:pPr>
            <a:r>
              <a:rPr lang="en-US" sz="2000" b="1" dirty="0">
                <a:latin typeface="Arial" panose="020B0604020202020204" pitchFamily="34" charset="0"/>
                <a:ea typeface="Segoe UI" panose="020B0502040204020203" pitchFamily="34" charset="0"/>
                <a:cs typeface="Arial" panose="020B0604020202020204" pitchFamily="34" charset="0"/>
              </a:rPr>
              <a:t>Special tip</a:t>
            </a:r>
          </a:p>
          <a:p>
            <a:pPr indent="-190500" algn="just">
              <a:spcBef>
                <a:spcPts val="0"/>
              </a:spcBef>
              <a:spcAft>
                <a:spcPts val="0"/>
              </a:spcAft>
            </a:pPr>
            <a:r>
              <a:rPr lang="en-US" sz="2000" dirty="0">
                <a:latin typeface="Arial" panose="020B0604020202020204" pitchFamily="34" charset="0"/>
                <a:ea typeface="Segoe UI" panose="020B0502040204020203" pitchFamily="34" charset="0"/>
                <a:cs typeface="Arial" panose="020B0604020202020204" pitchFamily="34" charset="0"/>
              </a:rPr>
              <a:t>When answering questions, be careful to analyse the merits of the product life cycle in some detail.</a:t>
            </a:r>
          </a:p>
          <a:p>
            <a:pPr indent="-190500" algn="just">
              <a:spcBef>
                <a:spcPts val="0"/>
              </a:spcBef>
              <a:spcAft>
                <a:spcPts val="0"/>
              </a:spcAft>
            </a:pPr>
            <a:r>
              <a:rPr lang="en-US" sz="2000" dirty="0">
                <a:latin typeface="Arial" panose="020B0604020202020204" pitchFamily="34" charset="0"/>
                <a:ea typeface="Segoe UI" panose="020B0502040204020203" pitchFamily="34" charset="0"/>
                <a:cs typeface="Arial" panose="020B0604020202020204" pitchFamily="34" charset="0"/>
              </a:rPr>
              <a:t>As well as being a predictor of the broad pattern of sales, both in units and value, the </a:t>
            </a:r>
            <a:r>
              <a:rPr lang="en-US" sz="2000" dirty="0" smtClean="0">
                <a:latin typeface="Arial" panose="020B0604020202020204" pitchFamily="34" charset="0"/>
                <a:ea typeface="Segoe UI" panose="020B0502040204020203" pitchFamily="34" charset="0"/>
                <a:cs typeface="Arial" panose="020B0604020202020204" pitchFamily="34" charset="0"/>
              </a:rPr>
              <a:t>plc </a:t>
            </a:r>
            <a:r>
              <a:rPr lang="en-US" sz="2000" dirty="0">
                <a:latin typeface="Arial" panose="020B0604020202020204" pitchFamily="34" charset="0"/>
                <a:ea typeface="Segoe UI" panose="020B0502040204020203" pitchFamily="34" charset="0"/>
                <a:cs typeface="Arial" panose="020B0604020202020204" pitchFamily="34" charset="0"/>
              </a:rPr>
              <a:t>can be used to pinpoint when new products may need launching. Along with the Boston Matrix it can be used by some firms to manage the product portfolio. It can help to pinpoint the level of sales at which a product will come into profit and it can be used to help a business make the decision to discontinue the product. </a:t>
            </a:r>
          </a:p>
        </p:txBody>
      </p:sp>
    </p:spTree>
    <p:extLst>
      <p:ext uri="{BB962C8B-B14F-4D97-AF65-F5344CB8AC3E}">
        <p14:creationId xmlns:p14="http://schemas.microsoft.com/office/powerpoint/2010/main" val="2254913912"/>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683607"/>
          </a:xfrm>
          <a:prstGeom prst="rect">
            <a:avLst/>
          </a:prstGeom>
        </p:spPr>
        <p:txBody>
          <a:bodyPr wrap="square">
            <a:spAutoFit/>
          </a:bodyPr>
          <a:lstStyle/>
          <a:p>
            <a:pPr marL="457200" indent="-457200">
              <a:spcAft>
                <a:spcPts val="400"/>
              </a:spcAft>
              <a:buClr>
                <a:schemeClr val="accent6">
                  <a:lumMod val="50000"/>
                </a:schemeClr>
              </a:buClr>
              <a:buFont typeface="+mj-lt"/>
              <a:buAutoNum type="arabicPeriod" startAt="3"/>
              <a:tabLst>
                <a:tab pos="8345488" algn="r"/>
              </a:tabLst>
            </a:pPr>
            <a:r>
              <a:rPr lang="en-US" sz="2000" dirty="0" smtClean="0">
                <a:solidFill>
                  <a:srgbClr val="FF0000"/>
                </a:solidFill>
              </a:rPr>
              <a:t>(</a:t>
            </a:r>
            <a:r>
              <a:rPr lang="en-US" sz="2000" dirty="0">
                <a:solidFill>
                  <a:srgbClr val="FF0000"/>
                </a:solidFill>
              </a:rPr>
              <a:t>a) Coca Cola manufactures a wide range of fizzy drinks that are sold around </a:t>
            </a:r>
            <a:r>
              <a:rPr lang="en-US" sz="2000" dirty="0" smtClean="0">
                <a:solidFill>
                  <a:srgbClr val="FF0000"/>
                </a:solidFill>
              </a:rPr>
              <a:t>the world</a:t>
            </a:r>
            <a:r>
              <a:rPr lang="en-US" sz="2000" dirty="0">
                <a:solidFill>
                  <a:srgbClr val="FF0000"/>
                </a:solidFill>
              </a:rPr>
              <a:t>. Its most popular drink is still the original Coca Cola, which is a cash </a:t>
            </a:r>
            <a:r>
              <a:rPr lang="en-US" sz="2000" dirty="0" smtClean="0">
                <a:solidFill>
                  <a:srgbClr val="FF0000"/>
                </a:solidFill>
              </a:rPr>
              <a:t>cow.</a:t>
            </a:r>
            <a:br>
              <a:rPr lang="en-US" sz="2000" dirty="0" smtClean="0">
                <a:solidFill>
                  <a:srgbClr val="FF0000"/>
                </a:solidFill>
              </a:rPr>
            </a:br>
            <a:r>
              <a:rPr lang="en-US" sz="2000" dirty="0" smtClean="0">
                <a:solidFill>
                  <a:srgbClr val="FF0000"/>
                </a:solidFill>
              </a:rPr>
              <a:t>A </a:t>
            </a:r>
            <a:r>
              <a:rPr lang="en-US" sz="2000" dirty="0">
                <a:solidFill>
                  <a:srgbClr val="FF0000"/>
                </a:solidFill>
              </a:rPr>
              <a:t>cash cow is important to Coca Cola because </a:t>
            </a:r>
            <a:r>
              <a:rPr lang="en-US" sz="2000" dirty="0" smtClean="0">
                <a:solidFill>
                  <a:srgbClr val="FF0000"/>
                </a:solidFill>
              </a:rPr>
              <a:t>it	(1</a:t>
            </a:r>
            <a:r>
              <a:rPr lang="en-US" sz="2000" dirty="0">
                <a:solidFill>
                  <a:srgbClr val="FF0000"/>
                </a:solidFill>
              </a:rPr>
              <a:t>)</a:t>
            </a:r>
          </a:p>
          <a:p>
            <a:pPr marL="811213" indent="-360363">
              <a:spcAft>
                <a:spcPts val="400"/>
              </a:spcAft>
              <a:buClr>
                <a:schemeClr val="accent6">
                  <a:lumMod val="50000"/>
                </a:schemeClr>
              </a:buClr>
              <a:buFont typeface="+mj-lt"/>
              <a:buAutoNum type="alphaUcPeriod"/>
            </a:pPr>
            <a:r>
              <a:rPr lang="en-US" sz="2000" dirty="0" smtClean="0">
                <a:solidFill>
                  <a:srgbClr val="FF0000"/>
                </a:solidFill>
              </a:rPr>
              <a:t>Generates </a:t>
            </a:r>
            <a:r>
              <a:rPr lang="en-US" sz="2000" dirty="0">
                <a:solidFill>
                  <a:srgbClr val="FF0000"/>
                </a:solidFill>
              </a:rPr>
              <a:t>a significant amount of revenue</a:t>
            </a:r>
          </a:p>
          <a:p>
            <a:pPr marL="811213" indent="-360363">
              <a:spcAft>
                <a:spcPts val="400"/>
              </a:spcAft>
              <a:buClr>
                <a:schemeClr val="accent6">
                  <a:lumMod val="50000"/>
                </a:schemeClr>
              </a:buClr>
              <a:buFont typeface="+mj-lt"/>
              <a:buAutoNum type="alphaUcPeriod"/>
            </a:pPr>
            <a:r>
              <a:rPr lang="en-US" sz="2000" dirty="0" smtClean="0">
                <a:solidFill>
                  <a:srgbClr val="FF0000"/>
                </a:solidFill>
              </a:rPr>
              <a:t>Is </a:t>
            </a:r>
            <a:r>
              <a:rPr lang="en-US" sz="2000" dirty="0">
                <a:solidFill>
                  <a:srgbClr val="FF0000"/>
                </a:solidFill>
              </a:rPr>
              <a:t>new on the market</a:t>
            </a:r>
          </a:p>
          <a:p>
            <a:pPr marL="811213" indent="-360363">
              <a:spcAft>
                <a:spcPts val="400"/>
              </a:spcAft>
              <a:buClr>
                <a:schemeClr val="accent6">
                  <a:lumMod val="50000"/>
                </a:schemeClr>
              </a:buClr>
              <a:buFont typeface="+mj-lt"/>
              <a:buAutoNum type="alphaUcPeriod"/>
            </a:pPr>
            <a:r>
              <a:rPr lang="en-US" sz="2000" dirty="0" smtClean="0">
                <a:solidFill>
                  <a:srgbClr val="FF0000"/>
                </a:solidFill>
              </a:rPr>
              <a:t>Has </a:t>
            </a:r>
            <a:r>
              <a:rPr lang="en-US" sz="2000" dirty="0">
                <a:solidFill>
                  <a:srgbClr val="FF0000"/>
                </a:solidFill>
              </a:rPr>
              <a:t>a high market share and a high rate of growth</a:t>
            </a:r>
          </a:p>
          <a:p>
            <a:pPr marL="811213" indent="-360363">
              <a:spcAft>
                <a:spcPts val="400"/>
              </a:spcAft>
              <a:buClr>
                <a:schemeClr val="accent6">
                  <a:lumMod val="50000"/>
                </a:schemeClr>
              </a:buClr>
              <a:buFont typeface="+mj-lt"/>
              <a:buAutoNum type="alphaUcPeriod"/>
            </a:pPr>
            <a:r>
              <a:rPr lang="en-US" sz="2000" dirty="0" smtClean="0">
                <a:solidFill>
                  <a:srgbClr val="FF0000"/>
                </a:solidFill>
              </a:rPr>
              <a:t>Generates </a:t>
            </a:r>
            <a:r>
              <a:rPr lang="en-US" sz="2000" dirty="0">
                <a:solidFill>
                  <a:srgbClr val="FF0000"/>
                </a:solidFill>
              </a:rPr>
              <a:t>all Coca Cola’s profits</a:t>
            </a:r>
          </a:p>
          <a:p>
            <a:pPr marL="360363" indent="-360363">
              <a:spcAft>
                <a:spcPts val="400"/>
              </a:spcAft>
              <a:buClr>
                <a:schemeClr val="accent6">
                  <a:lumMod val="50000"/>
                </a:schemeClr>
              </a:buClr>
              <a:buFont typeface="Wingdings 3" panose="05040102010807070707" pitchFamily="18" charset="2"/>
              <a:buChar char=""/>
            </a:pPr>
            <a:r>
              <a:rPr lang="en-US" sz="2000" dirty="0" smtClean="0">
                <a:solidFill>
                  <a:srgbClr val="FF0000"/>
                </a:solidFill>
              </a:rPr>
              <a:t>Answer [   ]</a:t>
            </a:r>
            <a:endParaRPr lang="en-US" sz="2000" dirty="0">
              <a:solidFill>
                <a:srgbClr val="FF0000"/>
              </a:solidFill>
            </a:endParaRPr>
          </a:p>
          <a:p>
            <a:pPr marL="360363" indent="-360363">
              <a:spcAft>
                <a:spcPts val="400"/>
              </a:spcAft>
              <a:buClr>
                <a:schemeClr val="accent6">
                  <a:lumMod val="50000"/>
                </a:schemeClr>
              </a:buClr>
              <a:buFont typeface="Wingdings 3" panose="05040102010807070707" pitchFamily="18" charset="2"/>
              <a:buChar char=""/>
              <a:tabLst>
                <a:tab pos="8345488" algn="r"/>
              </a:tabLst>
            </a:pPr>
            <a:r>
              <a:rPr lang="en-US" sz="2000" dirty="0">
                <a:solidFill>
                  <a:srgbClr val="FF0000"/>
                </a:solidFill>
              </a:rPr>
              <a:t>(b) Explain why this answer is correct</a:t>
            </a:r>
            <a:r>
              <a:rPr lang="en-US" sz="2000" dirty="0" smtClean="0">
                <a:solidFill>
                  <a:srgbClr val="FF0000"/>
                </a:solidFill>
              </a:rPr>
              <a:t>.	(</a:t>
            </a:r>
            <a:r>
              <a:rPr lang="en-US" sz="2000" dirty="0">
                <a:solidFill>
                  <a:srgbClr val="FF0000"/>
                </a:solidFill>
              </a:rPr>
              <a:t>3</a:t>
            </a:r>
            <a:r>
              <a:rPr lang="en-US" sz="2000" dirty="0" smtClean="0">
                <a:solidFill>
                  <a:srgbClr val="FF0000"/>
                </a:solidFill>
              </a:rPr>
              <a:t>)</a:t>
            </a:r>
          </a:p>
          <a:p>
            <a:pPr marL="360363" indent="-360363">
              <a:spcAft>
                <a:spcPts val="400"/>
              </a:spcAft>
              <a:buClr>
                <a:schemeClr val="accent6">
                  <a:lumMod val="50000"/>
                </a:schemeClr>
              </a:buClr>
              <a:buFont typeface="Wingdings 3" panose="05040102010807070707" pitchFamily="18" charset="2"/>
              <a:buChar char=""/>
              <a:tabLst>
                <a:tab pos="8345488"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000" b="1" dirty="0" smtClean="0">
                <a:solidFill>
                  <a:srgbClr val="FF0000"/>
                </a:solidFill>
              </a:rPr>
              <a:t>(</a:t>
            </a:r>
            <a:r>
              <a:rPr lang="en-US" sz="2000" b="1" dirty="0">
                <a:solidFill>
                  <a:srgbClr val="FF0000"/>
                </a:solidFill>
              </a:rPr>
              <a:t>Total for Question 4 = 4 marks)</a:t>
            </a:r>
            <a:endParaRPr lang="en-US" sz="20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January 2014</a:t>
            </a:r>
            <a:endParaRPr lang="en-GB" sz="3600" dirty="0"/>
          </a:p>
        </p:txBody>
      </p:sp>
      <p:sp>
        <p:nvSpPr>
          <p:cNvPr id="8" name="TextBox 7">
            <a:hlinkClick r:id="rId3" action="ppaction://hlinkfile"/>
          </p:cNvPr>
          <p:cNvSpPr txBox="1"/>
          <p:nvPr/>
        </p:nvSpPr>
        <p:spPr>
          <a:xfrm>
            <a:off x="8316416" y="3284984"/>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353177308"/>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a:t>2 – Exam Questions – January 2014</a:t>
            </a:r>
            <a:endParaRPr lang="en-GB" sz="40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3076886416"/>
              </p:ext>
            </p:extLst>
          </p:nvPr>
        </p:nvGraphicFramePr>
        <p:xfrm>
          <a:off x="323528" y="1124744"/>
          <a:ext cx="8496945" cy="5582920"/>
        </p:xfrm>
        <a:graphic>
          <a:graphicData uri="http://schemas.openxmlformats.org/drawingml/2006/table">
            <a:tbl>
              <a:tblPr firstRow="1" bandRow="1">
                <a:tableStyleId>{5C22544A-7EE6-4342-B048-85BDC9FD1C3A}</a:tableStyleId>
              </a:tblPr>
              <a:tblGrid>
                <a:gridCol w="648072"/>
                <a:gridCol w="6984776"/>
                <a:gridCol w="864097"/>
              </a:tblGrid>
              <a:tr h="370840">
                <a:tc>
                  <a:txBody>
                    <a:bodyPr/>
                    <a:lstStyle/>
                    <a:p>
                      <a:r>
                        <a:rPr lang="en-GB" sz="1600" dirty="0" smtClean="0">
                          <a:latin typeface="Arial" panose="020B0604020202020204" pitchFamily="34" charset="0"/>
                          <a:cs typeface="Arial" panose="020B0604020202020204" pitchFamily="34" charset="0"/>
                        </a:rPr>
                        <a:t>3 (a)</a:t>
                      </a:r>
                      <a:endParaRPr lang="en-GB" sz="1600" dirty="0">
                        <a:latin typeface="Arial" panose="020B0604020202020204" pitchFamily="34" charset="0"/>
                        <a:cs typeface="Arial" panose="020B0604020202020204" pitchFamily="34" charset="0"/>
                      </a:endParaRPr>
                    </a:p>
                  </a:txBody>
                  <a:tcPr/>
                </a:tc>
                <a:tc>
                  <a:txBody>
                    <a:bodyPr/>
                    <a:lstStyle/>
                    <a:p>
                      <a:r>
                        <a:rPr lang="en-US" sz="1600" b="0" dirty="0" smtClean="0">
                          <a:latin typeface="Arial" panose="020B0604020202020204" pitchFamily="34" charset="0"/>
                          <a:cs typeface="Arial" panose="020B0604020202020204" pitchFamily="34" charset="0"/>
                        </a:rPr>
                        <a:t>Answer: A (generates a significant amount of revenue for a firm)</a:t>
                      </a:r>
                      <a:endParaRPr lang="en-GB" sz="1600" b="0" dirty="0">
                        <a:latin typeface="Arial" panose="020B0604020202020204" pitchFamily="34" charset="0"/>
                        <a:cs typeface="Arial" panose="020B0604020202020204" pitchFamily="34" charset="0"/>
                      </a:endParaRPr>
                    </a:p>
                  </a:txBody>
                  <a:tcPr/>
                </a:tc>
                <a:tc>
                  <a:txBody>
                    <a:bodyPr/>
                    <a:lstStyle/>
                    <a:p>
                      <a:pPr algn="ctr"/>
                      <a:r>
                        <a:rPr lang="en-GB" sz="1600" b="0" dirty="0" smtClean="0">
                          <a:latin typeface="Arial" panose="020B0604020202020204" pitchFamily="34" charset="0"/>
                          <a:cs typeface="Arial" panose="020B0604020202020204" pitchFamily="34" charset="0"/>
                        </a:rPr>
                        <a:t>1 mark</a:t>
                      </a:r>
                      <a:endParaRPr lang="en-GB" sz="1600" b="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3 (b)</a:t>
                      </a:r>
                      <a:endParaRPr lang="en-GB" sz="1600" dirty="0">
                        <a:latin typeface="Arial" panose="020B0604020202020204" pitchFamily="34" charset="0"/>
                        <a:cs typeface="Arial" panose="020B0604020202020204" pitchFamily="34" charset="0"/>
                      </a:endParaRPr>
                    </a:p>
                  </a:txBody>
                  <a:tcPr/>
                </a:tc>
                <a:tc>
                  <a:txBody>
                    <a:bodyPr/>
                    <a:lstStyle/>
                    <a:p>
                      <a:pPr marL="0" indent="0">
                        <a:buClr>
                          <a:srgbClr val="C00000"/>
                        </a:buClr>
                        <a:buFont typeface="Arial" panose="020B0604020202020204" pitchFamily="34" charset="0"/>
                        <a:buNone/>
                      </a:pPr>
                      <a:r>
                        <a:rPr lang="en-US" sz="1600" b="1" dirty="0" smtClean="0">
                          <a:latin typeface="Arial" panose="020B0604020202020204" pitchFamily="34" charset="0"/>
                          <a:cs typeface="Arial" panose="020B0604020202020204" pitchFamily="34" charset="0"/>
                        </a:rPr>
                        <a:t>Explain why this answer is correct:</a:t>
                      </a:r>
                    </a:p>
                    <a:p>
                      <a:pPr marL="620713" indent="-342900">
                        <a:buClr>
                          <a:srgbClr val="C00000"/>
                        </a:buClr>
                        <a:buFont typeface="Arial" panose="020B0604020202020204" pitchFamily="34" charset="0"/>
                        <a:buChar char="•"/>
                      </a:pPr>
                      <a:r>
                        <a:rPr lang="en-US" sz="1600" b="0" dirty="0" smtClean="0">
                          <a:latin typeface="Arial" panose="020B0604020202020204" pitchFamily="34" charset="0"/>
                          <a:cs typeface="Arial" panose="020B0604020202020204" pitchFamily="34" charset="0"/>
                        </a:rPr>
                        <a:t>Cash cows are mature products with a high but stable market share/low growth (1 mark)</a:t>
                      </a:r>
                    </a:p>
                    <a:p>
                      <a:pPr marL="620713" indent="-342900">
                        <a:buClr>
                          <a:srgbClr val="C00000"/>
                        </a:buClr>
                        <a:buFont typeface="Arial" panose="020B0604020202020204" pitchFamily="34" charset="0"/>
                        <a:buChar char="•"/>
                      </a:pPr>
                      <a:r>
                        <a:rPr lang="en-US" sz="1600" b="0" dirty="0" smtClean="0">
                          <a:latin typeface="Arial" panose="020B0604020202020204" pitchFamily="34" charset="0"/>
                          <a:cs typeface="Arial" panose="020B0604020202020204" pitchFamily="34" charset="0"/>
                        </a:rPr>
                        <a:t>Cash cows are important because they can be 'milked' for cash/revenue (1 mark)</a:t>
                      </a:r>
                    </a:p>
                    <a:p>
                      <a:pPr marL="620713" indent="-342900">
                        <a:buClr>
                          <a:srgbClr val="C00000"/>
                        </a:buClr>
                        <a:buFont typeface="Arial" panose="020B0604020202020204" pitchFamily="34" charset="0"/>
                        <a:buChar char="•"/>
                      </a:pPr>
                      <a:r>
                        <a:rPr lang="en-US" sz="1600" b="0" dirty="0" smtClean="0">
                          <a:latin typeface="Arial" panose="020B0604020202020204" pitchFamily="34" charset="0"/>
                          <a:cs typeface="Arial" panose="020B0604020202020204" pitchFamily="34" charset="0"/>
                        </a:rPr>
                        <a:t>Coca Cola bring out new flavors of fizzy drinks every year and their development is funded by the profits from the cash cow (1 mark)</a:t>
                      </a:r>
                    </a:p>
                    <a:p>
                      <a:r>
                        <a:rPr lang="en-US" sz="1600" b="1" dirty="0" smtClean="0">
                          <a:latin typeface="Arial" panose="020B0604020202020204" pitchFamily="34" charset="0"/>
                          <a:cs typeface="Arial" panose="020B0604020202020204" pitchFamily="34" charset="0"/>
                        </a:rPr>
                        <a:t>Alternatively</a:t>
                      </a:r>
                      <a:r>
                        <a:rPr lang="en-US" sz="1600" b="1" baseline="0" dirty="0" smtClean="0">
                          <a:latin typeface="Arial" panose="020B0604020202020204" pitchFamily="34" charset="0"/>
                          <a:cs typeface="Arial" panose="020B0604020202020204" pitchFamily="34" charset="0"/>
                        </a:rPr>
                        <a:t> </a:t>
                      </a:r>
                      <a:r>
                        <a:rPr lang="en-US" sz="1600" b="1" dirty="0" smtClean="0">
                          <a:latin typeface="Arial" panose="020B0604020202020204" pitchFamily="34" charset="0"/>
                          <a:cs typeface="Arial" panose="020B0604020202020204" pitchFamily="34" charset="0"/>
                        </a:rPr>
                        <a:t>up to two of the marks above can be achieved by explaining distracters, e.g.</a:t>
                      </a:r>
                    </a:p>
                    <a:p>
                      <a:pPr marL="620713" indent="-342900">
                        <a:buClr>
                          <a:srgbClr val="C00000"/>
                        </a:buClr>
                        <a:buFont typeface="Arial" panose="020B0604020202020204" pitchFamily="34" charset="0"/>
                        <a:buChar char="•"/>
                      </a:pPr>
                      <a:r>
                        <a:rPr lang="en-US" sz="1600" b="0" dirty="0" smtClean="0">
                          <a:latin typeface="Arial" panose="020B0604020202020204" pitchFamily="34" charset="0"/>
                          <a:cs typeface="Arial" panose="020B0604020202020204" pitchFamily="34" charset="0"/>
                        </a:rPr>
                        <a:t>B is wrong because products which are new on the market are called question marks/problem child and it is uncertain as to how successful they will be (1 mark)</a:t>
                      </a:r>
                    </a:p>
                    <a:p>
                      <a:pPr marL="620713" indent="-342900">
                        <a:buClr>
                          <a:srgbClr val="C00000"/>
                        </a:buClr>
                        <a:buFont typeface="Arial" panose="020B0604020202020204" pitchFamily="34" charset="0"/>
                        <a:buChar char="•"/>
                      </a:pPr>
                      <a:r>
                        <a:rPr lang="en-US" sz="1600" b="0" dirty="0" smtClean="0">
                          <a:latin typeface="Arial" panose="020B0604020202020204" pitchFamily="34" charset="0"/>
                          <a:cs typeface="Arial" panose="020B0604020202020204" pitchFamily="34" charset="0"/>
                        </a:rPr>
                        <a:t>C is wrong because cash cows do not have a high rate of growth as their growth tends to be slow and steady over time (1 mark)</a:t>
                      </a:r>
                    </a:p>
                    <a:p>
                      <a:pPr marL="620713" indent="-342900">
                        <a:buClr>
                          <a:srgbClr val="C00000"/>
                        </a:buClr>
                        <a:buFont typeface="Arial" panose="020B0604020202020204" pitchFamily="34" charset="0"/>
                        <a:buChar char="•"/>
                      </a:pPr>
                      <a:r>
                        <a:rPr lang="en-US" sz="1600" b="0" dirty="0" smtClean="0">
                          <a:latin typeface="Arial" panose="020B0604020202020204" pitchFamily="34" charset="0"/>
                          <a:cs typeface="Arial" panose="020B0604020202020204" pitchFamily="34" charset="0"/>
                        </a:rPr>
                        <a:t>D is wrong because cash cows do not generate all the profits for a business and star products such as Fanta/other Coca Cola drinks can also generate a significant amount of profit (1 mark)</a:t>
                      </a:r>
                    </a:p>
                    <a:p>
                      <a:pPr marL="0" indent="0">
                        <a:buClr>
                          <a:srgbClr val="C00000"/>
                        </a:buClr>
                        <a:buFont typeface="Arial" panose="020B0604020202020204" pitchFamily="34" charset="0"/>
                        <a:buNone/>
                      </a:pPr>
                      <a:r>
                        <a:rPr lang="en-US" sz="1600" b="0" dirty="0" smtClean="0">
                          <a:latin typeface="Arial" panose="020B0604020202020204" pitchFamily="34" charset="0"/>
                          <a:cs typeface="Arial" panose="020B0604020202020204" pitchFamily="34" charset="0"/>
                        </a:rPr>
                        <a:t>Any acceptable answer which shows selective knowledge/application and/or development</a:t>
                      </a:r>
                    </a:p>
                    <a:p>
                      <a:endParaRPr lang="en-US" sz="1600" b="0" dirty="0" smtClean="0">
                        <a:latin typeface="Arial" panose="020B0604020202020204" pitchFamily="34" charset="0"/>
                        <a:cs typeface="Arial" panose="020B0604020202020204" pitchFamily="34" charset="0"/>
                      </a:endParaRPr>
                    </a:p>
                    <a:p>
                      <a:r>
                        <a:rPr lang="en-US" sz="1600" b="1" dirty="0" smtClean="0">
                          <a:latin typeface="Arial" panose="020B0604020202020204" pitchFamily="34" charset="0"/>
                          <a:cs typeface="Arial" panose="020B0604020202020204" pitchFamily="34" charset="0"/>
                        </a:rPr>
                        <a:t>NB</a:t>
                      </a:r>
                      <a:r>
                        <a:rPr lang="en-US" sz="1600" b="0" dirty="0" smtClean="0">
                          <a:latin typeface="Arial" panose="020B0604020202020204" pitchFamily="34" charset="0"/>
                          <a:cs typeface="Arial" panose="020B0604020202020204" pitchFamily="34" charset="0"/>
                        </a:rPr>
                        <a:t> up to 2 marks out of 3 may be gained for part (b) if part (a) is incorrect</a:t>
                      </a:r>
                      <a:endParaRPr lang="en-GB" sz="1600" b="0" dirty="0">
                        <a:latin typeface="Arial" panose="020B0604020202020204" pitchFamily="34" charset="0"/>
                        <a:cs typeface="Arial" panose="020B0604020202020204" pitchFamily="34" charset="0"/>
                      </a:endParaRPr>
                    </a:p>
                  </a:txBody>
                  <a:tcPr/>
                </a:tc>
                <a:tc>
                  <a:txBody>
                    <a:bodyPr/>
                    <a:lstStyle/>
                    <a:p>
                      <a:pPr algn="ctr"/>
                      <a:r>
                        <a:rPr lang="en-GB" sz="1600" dirty="0" smtClean="0">
                          <a:latin typeface="Arial" panose="020B0604020202020204" pitchFamily="34" charset="0"/>
                          <a:cs typeface="Arial" panose="020B0604020202020204" pitchFamily="34" charset="0"/>
                        </a:rPr>
                        <a:t>3 marks</a:t>
                      </a: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Total 4</a:t>
                      </a:r>
                      <a:r>
                        <a:rPr lang="en-GB" sz="1600" baseline="0" dirty="0" smtClean="0">
                          <a:latin typeface="Arial" panose="020B0604020202020204" pitchFamily="34" charset="0"/>
                          <a:cs typeface="Arial" panose="020B0604020202020204" pitchFamily="34" charset="0"/>
                        </a:rPr>
                        <a:t> marks</a:t>
                      </a:r>
                      <a:endParaRPr lang="en-GB" sz="1600" dirty="0" smtClean="0">
                        <a:latin typeface="Arial" panose="020B0604020202020204" pitchFamily="34" charset="0"/>
                        <a:cs typeface="Arial" panose="020B0604020202020204" pitchFamily="34" charset="0"/>
                      </a:endParaRPr>
                    </a:p>
                  </a:txBody>
                  <a:tcPr/>
                </a:tc>
              </a:tr>
            </a:tbl>
          </a:graphicData>
        </a:graphic>
      </p:graphicFrame>
      <p:sp>
        <p:nvSpPr>
          <p:cNvPr id="7" name="TextBox 6">
            <a:hlinkClick r:id="rId3" action="ppaction://hlinkfile"/>
          </p:cNvPr>
          <p:cNvSpPr txBox="1"/>
          <p:nvPr/>
        </p:nvSpPr>
        <p:spPr>
          <a:xfrm>
            <a:off x="8172400" y="3284984"/>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943692500"/>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416868"/>
          </a:xfrm>
          <a:prstGeom prst="rect">
            <a:avLst/>
          </a:prstGeom>
        </p:spPr>
        <p:txBody>
          <a:bodyPr wrap="square">
            <a:spAutoFit/>
          </a:bodyPr>
          <a:lstStyle/>
          <a:p>
            <a:pPr>
              <a:spcAft>
                <a:spcPts val="400"/>
              </a:spcAft>
              <a:buClr>
                <a:schemeClr val="accent6">
                  <a:lumMod val="50000"/>
                </a:schemeClr>
              </a:buClr>
              <a:tabLst>
                <a:tab pos="8345488" algn="r"/>
              </a:tabLst>
            </a:pPr>
            <a:r>
              <a:rPr lang="en-US" sz="2260" b="1" dirty="0">
                <a:solidFill>
                  <a:schemeClr val="tx2"/>
                </a:solidFill>
              </a:rPr>
              <a:t>Evidence A The Low Cost, No Frills Airline</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260" dirty="0">
                <a:solidFill>
                  <a:schemeClr val="tx2"/>
                </a:solidFill>
              </a:rPr>
              <a:t>Ryanair (founded 1985) is Europe’s only ultra-low cost airline, operating more than </a:t>
            </a:r>
            <a:r>
              <a:rPr lang="en-US" sz="2260" dirty="0" smtClean="0">
                <a:solidFill>
                  <a:schemeClr val="tx2"/>
                </a:solidFill>
              </a:rPr>
              <a:t>1,500 flights </a:t>
            </a:r>
            <a:r>
              <a:rPr lang="en-US" sz="2260" dirty="0">
                <a:solidFill>
                  <a:schemeClr val="tx2"/>
                </a:solidFill>
              </a:rPr>
              <a:t>per day across 28 countries, connecting 178 destinations. Ryanair currently </a:t>
            </a:r>
            <a:r>
              <a:rPr lang="en-US" sz="2260" dirty="0" smtClean="0">
                <a:solidFill>
                  <a:schemeClr val="tx2"/>
                </a:solidFill>
              </a:rPr>
              <a:t>employs more </a:t>
            </a:r>
            <a:r>
              <a:rPr lang="en-US" sz="2260" dirty="0">
                <a:solidFill>
                  <a:schemeClr val="tx2"/>
                </a:solidFill>
              </a:rPr>
              <a:t>than 8,500 people. In 2012–2013, passenger traffic grew by 5% to 79.3 </a:t>
            </a:r>
            <a:r>
              <a:rPr lang="en-US" sz="2260" dirty="0" smtClean="0">
                <a:solidFill>
                  <a:schemeClr val="tx2"/>
                </a:solidFill>
              </a:rPr>
              <a:t>million, revenues </a:t>
            </a:r>
            <a:r>
              <a:rPr lang="en-US" sz="2260" dirty="0">
                <a:solidFill>
                  <a:schemeClr val="tx2"/>
                </a:solidFill>
              </a:rPr>
              <a:t>increased by 13% to €4.8 billion and profit was up 13% to €569 million.</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260" dirty="0">
                <a:solidFill>
                  <a:schemeClr val="tx2"/>
                </a:solidFill>
              </a:rPr>
              <a:t>In summer 2013, Ryanair added another 200 routes and seven new bases, </a:t>
            </a:r>
            <a:r>
              <a:rPr lang="en-US" sz="2260" dirty="0" smtClean="0">
                <a:solidFill>
                  <a:schemeClr val="tx2"/>
                </a:solidFill>
              </a:rPr>
              <a:t>including Marrakesh </a:t>
            </a:r>
            <a:r>
              <a:rPr lang="en-US" sz="2260" dirty="0">
                <a:solidFill>
                  <a:schemeClr val="tx2"/>
                </a:solidFill>
              </a:rPr>
              <a:t>in Morocco. This should help the number of passengers to increase to </a:t>
            </a:r>
            <a:r>
              <a:rPr lang="en-US" sz="2260" dirty="0" smtClean="0">
                <a:solidFill>
                  <a:schemeClr val="tx2"/>
                </a:solidFill>
              </a:rPr>
              <a:t>81.5 million </a:t>
            </a:r>
            <a:r>
              <a:rPr lang="en-US" sz="2260" dirty="0">
                <a:solidFill>
                  <a:schemeClr val="tx2"/>
                </a:solidFill>
              </a:rPr>
              <a:t>in 2014.</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260" dirty="0">
                <a:solidFill>
                  <a:schemeClr val="tx2"/>
                </a:solidFill>
              </a:rPr>
              <a:t>Although they still have the lowest fares in Europe, Ryanair’s average fares rose by 6% </a:t>
            </a:r>
            <a:r>
              <a:rPr lang="en-US" sz="2260" dirty="0" smtClean="0">
                <a:solidFill>
                  <a:schemeClr val="tx2"/>
                </a:solidFill>
              </a:rPr>
              <a:t>over the </a:t>
            </a:r>
            <a:r>
              <a:rPr lang="en-US" sz="2260" dirty="0">
                <a:solidFill>
                  <a:schemeClr val="tx2"/>
                </a:solidFill>
              </a:rPr>
              <a:t>year. But the biggest revenue-earner came from a 20% jump in sales of </a:t>
            </a:r>
            <a:r>
              <a:rPr lang="en-US" sz="2260" dirty="0" smtClean="0">
                <a:solidFill>
                  <a:schemeClr val="tx2"/>
                </a:solidFill>
              </a:rPr>
              <a:t>additional services </a:t>
            </a:r>
            <a:r>
              <a:rPr lang="en-US" sz="2260" dirty="0">
                <a:solidFill>
                  <a:schemeClr val="tx2"/>
                </a:solidFill>
              </a:rPr>
              <a:t>such as reserved seating, which brought in €1.06 billion – or 22% of total revenue.</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January 2014</a:t>
            </a:r>
            <a:endParaRPr lang="en-GB" sz="3600" dirty="0"/>
          </a:p>
        </p:txBody>
      </p:sp>
      <p:sp>
        <p:nvSpPr>
          <p:cNvPr id="7" name="TextBox 6">
            <a:hlinkClick r:id="rId3" action="ppaction://hlinkfile"/>
          </p:cNvPr>
          <p:cNvSpPr txBox="1"/>
          <p:nvPr/>
        </p:nvSpPr>
        <p:spPr>
          <a:xfrm>
            <a:off x="8316416" y="5838363"/>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076344786"/>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529719"/>
          </a:xfrm>
          <a:prstGeom prst="rect">
            <a:avLst/>
          </a:prstGeom>
        </p:spPr>
        <p:txBody>
          <a:bodyPr wrap="square">
            <a:spAutoFit/>
          </a:bodyPr>
          <a:lstStyle/>
          <a:p>
            <a:pPr>
              <a:spcAft>
                <a:spcPts val="400"/>
              </a:spcAft>
              <a:buClr>
                <a:schemeClr val="accent6">
                  <a:lumMod val="50000"/>
                </a:schemeClr>
              </a:buClr>
              <a:tabLst>
                <a:tab pos="8345488" algn="r"/>
              </a:tabLst>
            </a:pPr>
            <a:r>
              <a:rPr lang="en-US" sz="2000" b="1" dirty="0">
                <a:solidFill>
                  <a:schemeClr val="tx2"/>
                </a:solidFill>
              </a:rPr>
              <a:t>Evidence </a:t>
            </a:r>
            <a:r>
              <a:rPr lang="en-US" sz="2000" b="1" dirty="0" smtClean="0">
                <a:solidFill>
                  <a:schemeClr val="tx2"/>
                </a:solidFill>
              </a:rPr>
              <a:t>C - Low </a:t>
            </a:r>
            <a:r>
              <a:rPr lang="en-US" sz="2000" b="1" dirty="0">
                <a:solidFill>
                  <a:schemeClr val="tx2"/>
                </a:solidFill>
              </a:rPr>
              <a:t>Cost but at a price…</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000" dirty="0">
                <a:solidFill>
                  <a:schemeClr val="tx2"/>
                </a:solidFill>
              </a:rPr>
              <a:t>Ryanair’s cost per passenger is the lowest in Europe by some margin, with main </a:t>
            </a:r>
            <a:r>
              <a:rPr lang="en-US" sz="2000" dirty="0" smtClean="0">
                <a:solidFill>
                  <a:schemeClr val="tx2"/>
                </a:solidFill>
              </a:rPr>
              <a:t>rival EasyJet </a:t>
            </a:r>
            <a:r>
              <a:rPr lang="en-US" sz="2000" dirty="0">
                <a:solidFill>
                  <a:schemeClr val="tx2"/>
                </a:solidFill>
              </a:rPr>
              <a:t>being 67% higher than that of Ryanair. Ryanair uses smaller, lower cost </a:t>
            </a:r>
            <a:r>
              <a:rPr lang="en-US" sz="2000" dirty="0" smtClean="0">
                <a:solidFill>
                  <a:schemeClr val="tx2"/>
                </a:solidFill>
              </a:rPr>
              <a:t>airports with faster turnaround times of only 25 minutes, which allows the airline to maximize aircraft </a:t>
            </a:r>
            <a:r>
              <a:rPr lang="en-US" sz="2000" dirty="0">
                <a:solidFill>
                  <a:schemeClr val="tx2"/>
                </a:solidFill>
              </a:rPr>
              <a:t>utilisation. It also benefits from high seat density (189 seats per aircraft, </a:t>
            </a:r>
            <a:r>
              <a:rPr lang="en-US" sz="2000" dirty="0" smtClean="0">
                <a:solidFill>
                  <a:schemeClr val="tx2"/>
                </a:solidFill>
              </a:rPr>
              <a:t>compared with </a:t>
            </a:r>
            <a:r>
              <a:rPr lang="en-US" sz="2000" dirty="0">
                <a:solidFill>
                  <a:schemeClr val="tx2"/>
                </a:solidFill>
              </a:rPr>
              <a:t>156 seats for </a:t>
            </a:r>
            <a:r>
              <a:rPr lang="en-US" sz="2000" dirty="0" smtClean="0">
                <a:solidFill>
                  <a:schemeClr val="tx2"/>
                </a:solidFill>
              </a:rPr>
              <a:t>EasyJet) </a:t>
            </a:r>
            <a:r>
              <a:rPr lang="en-US" sz="2000" dirty="0">
                <a:solidFill>
                  <a:schemeClr val="tx2"/>
                </a:solidFill>
              </a:rPr>
              <a:t>with an aircraft capacity utilisation of 82%.</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000" dirty="0">
                <a:solidFill>
                  <a:schemeClr val="tx2"/>
                </a:solidFill>
              </a:rPr>
              <a:t>Ryanair has a younger fleet of aircraft giving them advantages of fuel efficiency and </a:t>
            </a:r>
            <a:r>
              <a:rPr lang="en-US" sz="2000" dirty="0" smtClean="0">
                <a:solidFill>
                  <a:schemeClr val="tx2"/>
                </a:solidFill>
              </a:rPr>
              <a:t>lower maintenance </a:t>
            </a:r>
            <a:r>
              <a:rPr lang="en-US" sz="2000" dirty="0">
                <a:solidFill>
                  <a:schemeClr val="tx2"/>
                </a:solidFill>
              </a:rPr>
              <a:t>costs. In addition, Ryanair’s labour force is more productive and flexible: </a:t>
            </a:r>
            <a:r>
              <a:rPr lang="en-US" sz="2000" dirty="0" smtClean="0">
                <a:solidFill>
                  <a:schemeClr val="tx2"/>
                </a:solidFill>
              </a:rPr>
              <a:t>50% of </a:t>
            </a:r>
            <a:r>
              <a:rPr lang="en-US" sz="2000" dirty="0">
                <a:solidFill>
                  <a:schemeClr val="tx2"/>
                </a:solidFill>
              </a:rPr>
              <a:t>flight crew are contracted and employed only when required.</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000" dirty="0">
                <a:solidFill>
                  <a:schemeClr val="tx2"/>
                </a:solidFill>
              </a:rPr>
              <a:t>There is a downside to cutting costs and Ryanair is frequently featured in surveys </a:t>
            </a:r>
            <a:r>
              <a:rPr lang="en-US" sz="2000" dirty="0" smtClean="0">
                <a:solidFill>
                  <a:schemeClr val="tx2"/>
                </a:solidFill>
              </a:rPr>
              <a:t>as having </a:t>
            </a:r>
            <a:r>
              <a:rPr lang="en-US" sz="2000" dirty="0">
                <a:solidFill>
                  <a:schemeClr val="tx2"/>
                </a:solidFill>
              </a:rPr>
              <a:t>one of the weakest brands in European aviation. Ryanair is seen as mean, </a:t>
            </a:r>
            <a:r>
              <a:rPr lang="en-US" sz="2000" dirty="0" smtClean="0">
                <a:solidFill>
                  <a:schemeClr val="tx2"/>
                </a:solidFill>
              </a:rPr>
              <a:t>uncaring and </a:t>
            </a:r>
            <a:r>
              <a:rPr lang="en-US" sz="2000" dirty="0">
                <a:solidFill>
                  <a:schemeClr val="tx2"/>
                </a:solidFill>
              </a:rPr>
              <a:t>money-grabbing, and social media sites are used to reinforce this image as well </a:t>
            </a:r>
            <a:r>
              <a:rPr lang="en-US" sz="2000" dirty="0" smtClean="0">
                <a:solidFill>
                  <a:schemeClr val="tx2"/>
                </a:solidFill>
              </a:rPr>
              <a:t>as complain </a:t>
            </a:r>
            <a:r>
              <a:rPr lang="en-US" sz="2000" dirty="0">
                <a:solidFill>
                  <a:schemeClr val="tx2"/>
                </a:solidFill>
              </a:rPr>
              <a:t>about poor customer service. Despite this, passenger numbers are set to rise </a:t>
            </a:r>
            <a:r>
              <a:rPr lang="en-US" sz="2000" dirty="0" smtClean="0">
                <a:solidFill>
                  <a:schemeClr val="tx2"/>
                </a:solidFill>
              </a:rPr>
              <a:t>by 4-5</a:t>
            </a:r>
            <a:r>
              <a:rPr lang="en-US" sz="2000" dirty="0">
                <a:solidFill>
                  <a:schemeClr val="tx2"/>
                </a:solidFill>
              </a:rPr>
              <a:t>% per annum with 98% of all tickets booked online.</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January 2014</a:t>
            </a:r>
            <a:endParaRPr lang="en-GB" sz="3600" dirty="0"/>
          </a:p>
        </p:txBody>
      </p:sp>
      <p:sp>
        <p:nvSpPr>
          <p:cNvPr id="7" name="TextBox 6">
            <a:hlinkClick r:id="rId3" action="ppaction://hlinkfile"/>
          </p:cNvPr>
          <p:cNvSpPr txBox="1"/>
          <p:nvPr/>
        </p:nvSpPr>
        <p:spPr>
          <a:xfrm>
            <a:off x="8316416" y="2924944"/>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850191682"/>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January 2014</a:t>
            </a:r>
            <a:endParaRPr lang="en-GB" sz="3600" dirty="0"/>
          </a:p>
        </p:txBody>
      </p:sp>
      <p:pic>
        <p:nvPicPr>
          <p:cNvPr id="23554" name="Picture 2" descr="http://www.centreforaviation.com/images/stories/2013/Feb/05/Ryanair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9" y="1131696"/>
            <a:ext cx="3816424" cy="5452034"/>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Image result for ryanair fligh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138366"/>
            <a:ext cx="4752529" cy="55309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file"/>
          </p:cNvPr>
          <p:cNvSpPr txBox="1"/>
          <p:nvPr/>
        </p:nvSpPr>
        <p:spPr>
          <a:xfrm>
            <a:off x="8316416" y="2924944"/>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965643328"/>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478423"/>
          </a:xfrm>
          <a:prstGeom prst="rect">
            <a:avLst/>
          </a:prstGeom>
        </p:spPr>
        <p:txBody>
          <a:bodyPr wrap="square">
            <a:spAutoFit/>
          </a:bodyPr>
          <a:lstStyle/>
          <a:p>
            <a:pPr marL="457200" indent="-457200">
              <a:spcAft>
                <a:spcPts val="400"/>
              </a:spcAft>
              <a:buClr>
                <a:schemeClr val="accent6">
                  <a:lumMod val="50000"/>
                </a:schemeClr>
              </a:buClr>
              <a:buFont typeface="+mj-lt"/>
              <a:buAutoNum type="arabicPeriod" startAt="7"/>
              <a:tabLst>
                <a:tab pos="8345488" algn="r"/>
              </a:tabLst>
            </a:pPr>
            <a:r>
              <a:rPr lang="en-US" sz="2000" dirty="0" smtClean="0">
                <a:solidFill>
                  <a:srgbClr val="FF0000"/>
                </a:solidFill>
              </a:rPr>
              <a:t>Analyse </a:t>
            </a:r>
            <a:r>
              <a:rPr lang="en-US" sz="2000" dirty="0">
                <a:solidFill>
                  <a:srgbClr val="FF0000"/>
                </a:solidFill>
              </a:rPr>
              <a:t>how current social trends might affect the marketing mix of Ryanair</a:t>
            </a:r>
            <a:r>
              <a:rPr lang="en-US" sz="2000" dirty="0" smtClean="0">
                <a:solidFill>
                  <a:srgbClr val="FF0000"/>
                </a:solidFill>
              </a:rPr>
              <a:t>.</a:t>
            </a:r>
          </a:p>
          <a:p>
            <a:pPr>
              <a:spcAft>
                <a:spcPts val="400"/>
              </a:spcAft>
              <a:buClr>
                <a:schemeClr val="accent6">
                  <a:lumMod val="50000"/>
                </a:schemeClr>
              </a:buClr>
              <a:tabLst>
                <a:tab pos="8345488"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a:t>
            </a:r>
          </a:p>
          <a:p>
            <a:pPr>
              <a:spcAft>
                <a:spcPts val="400"/>
              </a:spcAft>
              <a:buClr>
                <a:schemeClr val="accent6">
                  <a:lumMod val="50000"/>
                </a:schemeClr>
              </a:buClr>
              <a:tabLst>
                <a:tab pos="8345488"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a:t>
            </a:r>
            <a:r>
              <a:rPr lang="en-US" sz="2000" dirty="0">
                <a:solidFill>
                  <a:srgbClr val="FF0000"/>
                </a:solidFill>
              </a:rPr>
              <a:t> </a:t>
            </a:r>
            <a:r>
              <a:rPr lang="en-US" sz="2000" dirty="0" smtClean="0">
                <a:solidFill>
                  <a:srgbClr val="FF0000"/>
                </a:solidFill>
              </a:rPr>
              <a:t>_________________________________________________________________________________________________________________________________________________________________________________</a:t>
            </a:r>
            <a:r>
              <a:rPr lang="en-US" sz="2000" dirty="0">
                <a:solidFill>
                  <a:srgbClr val="FF0000"/>
                </a:solidFill>
              </a:rPr>
              <a:t> </a:t>
            </a:r>
            <a:r>
              <a:rPr lang="en-US" sz="2000" dirty="0" smtClean="0">
                <a:solidFill>
                  <a:srgbClr val="FF0000"/>
                </a:solidFill>
              </a:rPr>
              <a:t>_________________________________________________________________________________________________________________________________________________________________________________</a:t>
            </a:r>
          </a:p>
          <a:p>
            <a:pPr>
              <a:spcAft>
                <a:spcPts val="400"/>
              </a:spcAft>
              <a:buClr>
                <a:schemeClr val="accent6">
                  <a:lumMod val="50000"/>
                </a:schemeClr>
              </a:buClr>
              <a:tabLst>
                <a:tab pos="8345488" algn="r"/>
              </a:tabLst>
            </a:pPr>
            <a:r>
              <a:rPr lang="en-US" sz="2000" dirty="0" smtClean="0">
                <a:solidFill>
                  <a:srgbClr val="FF0000"/>
                </a:solidFill>
              </a:rPr>
              <a:t>______________________________________________________________________________________________________________________________________________________</a:t>
            </a:r>
            <a:r>
              <a:rPr lang="en-US" sz="2000" b="1" dirty="0" smtClean="0">
                <a:solidFill>
                  <a:srgbClr val="FF0000"/>
                </a:solidFill>
              </a:rPr>
              <a:t>(</a:t>
            </a:r>
            <a:r>
              <a:rPr lang="en-US" sz="2000" b="1" dirty="0">
                <a:solidFill>
                  <a:srgbClr val="FF0000"/>
                </a:solidFill>
              </a:rPr>
              <a:t>Total for Question 7 = 6 marks)</a:t>
            </a:r>
            <a:endParaRPr lang="en-US" sz="2000" dirty="0" smtClean="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January 2014</a:t>
            </a:r>
            <a:endParaRPr lang="en-GB" sz="3600" dirty="0"/>
          </a:p>
        </p:txBody>
      </p:sp>
      <p:sp>
        <p:nvSpPr>
          <p:cNvPr id="7" name="TextBox 6">
            <a:hlinkClick r:id="rId3" action="ppaction://hlinkfile"/>
          </p:cNvPr>
          <p:cNvSpPr txBox="1"/>
          <p:nvPr/>
        </p:nvSpPr>
        <p:spPr>
          <a:xfrm>
            <a:off x="8316416" y="2924944"/>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312113979"/>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January 2014</a:t>
            </a:r>
            <a:endParaRPr lang="en-GB" sz="3600" dirty="0"/>
          </a:p>
        </p:txBody>
      </p:sp>
      <p:graphicFrame>
        <p:nvGraphicFramePr>
          <p:cNvPr id="4" name="Table 3"/>
          <p:cNvGraphicFramePr>
            <a:graphicFrameLocks noGrp="1"/>
          </p:cNvGraphicFramePr>
          <p:nvPr>
            <p:extLst>
              <p:ext uri="{D42A27DB-BD31-4B8C-83A1-F6EECF244321}">
                <p14:modId xmlns:p14="http://schemas.microsoft.com/office/powerpoint/2010/main" val="3541298475"/>
              </p:ext>
            </p:extLst>
          </p:nvPr>
        </p:nvGraphicFramePr>
        <p:xfrm>
          <a:off x="251520" y="1052736"/>
          <a:ext cx="8640960" cy="5674360"/>
        </p:xfrm>
        <a:graphic>
          <a:graphicData uri="http://schemas.openxmlformats.org/drawingml/2006/table">
            <a:tbl>
              <a:tblPr firstRow="1" bandRow="1">
                <a:tableStyleId>{5C22544A-7EE6-4342-B048-85BDC9FD1C3A}</a:tableStyleId>
              </a:tblPr>
              <a:tblGrid>
                <a:gridCol w="1098427"/>
                <a:gridCol w="6678437"/>
                <a:gridCol w="864096"/>
              </a:tblGrid>
              <a:tr h="370840">
                <a:tc>
                  <a:txBody>
                    <a:bodyPr/>
                    <a:lstStyle/>
                    <a:p>
                      <a:pPr algn="ctr"/>
                      <a:r>
                        <a:rPr lang="en-GB" sz="1600" dirty="0" smtClean="0">
                          <a:latin typeface="Arial" panose="020B0604020202020204" pitchFamily="34" charset="0"/>
                          <a:cs typeface="Arial" panose="020B0604020202020204" pitchFamily="34" charset="0"/>
                        </a:rPr>
                        <a:t>Question Number</a:t>
                      </a:r>
                      <a:endParaRPr lang="en-GB" sz="1600" dirty="0">
                        <a:latin typeface="Arial" panose="020B0604020202020204" pitchFamily="34" charset="0"/>
                        <a:cs typeface="Arial" panose="020B0604020202020204" pitchFamily="34" charset="0"/>
                      </a:endParaRPr>
                    </a:p>
                  </a:txBody>
                  <a:tcPr/>
                </a:tc>
                <a:tc>
                  <a:txBody>
                    <a:bodyPr/>
                    <a:lstStyle/>
                    <a:p>
                      <a:r>
                        <a:rPr lang="en-GB" sz="1600" b="1" dirty="0" smtClean="0">
                          <a:latin typeface="Arial" panose="020B0604020202020204" pitchFamily="34" charset="0"/>
                          <a:cs typeface="Arial" panose="020B0604020202020204" pitchFamily="34" charset="0"/>
                        </a:rPr>
                        <a:t>Question</a:t>
                      </a:r>
                      <a:endParaRPr lang="en-GB" sz="1600" b="1" dirty="0">
                        <a:latin typeface="Arial" panose="020B0604020202020204" pitchFamily="34" charset="0"/>
                        <a:cs typeface="Arial" panose="020B0604020202020204" pitchFamily="34" charset="0"/>
                      </a:endParaRPr>
                    </a:p>
                  </a:txBody>
                  <a:tcPr/>
                </a:tc>
                <a:tc>
                  <a:txBody>
                    <a:bodyPr/>
                    <a:lstStyle/>
                    <a:p>
                      <a:pPr algn="ctr"/>
                      <a:r>
                        <a:rPr lang="en-GB" sz="1600" dirty="0" smtClean="0">
                          <a:latin typeface="Arial" panose="020B0604020202020204" pitchFamily="34" charset="0"/>
                          <a:cs typeface="Arial" panose="020B0604020202020204" pitchFamily="34" charset="0"/>
                        </a:rPr>
                        <a:t>Marks</a:t>
                      </a:r>
                    </a:p>
                  </a:txBody>
                  <a:tcPr/>
                </a:tc>
              </a:tr>
              <a:tr h="370840">
                <a:tc>
                  <a:txBody>
                    <a:bodyPr/>
                    <a:lstStyle/>
                    <a:p>
                      <a:pPr algn="ctr"/>
                      <a:r>
                        <a:rPr lang="en-GB" sz="1600" dirty="0" smtClean="0">
                          <a:latin typeface="Arial" panose="020B0604020202020204" pitchFamily="34" charset="0"/>
                          <a:cs typeface="Arial" panose="020B0604020202020204" pitchFamily="34" charset="0"/>
                        </a:rPr>
                        <a:t>7</a:t>
                      </a:r>
                      <a:endParaRPr lang="en-GB" sz="1600" dirty="0">
                        <a:latin typeface="Arial" panose="020B0604020202020204" pitchFamily="34" charset="0"/>
                        <a:cs typeface="Arial" panose="020B0604020202020204" pitchFamily="34" charset="0"/>
                      </a:endParaRPr>
                    </a:p>
                  </a:txBody>
                  <a:tcPr/>
                </a:tc>
                <a:tc>
                  <a:txBody>
                    <a:bodyPr/>
                    <a:lstStyle/>
                    <a:p>
                      <a:r>
                        <a:rPr lang="en-US" sz="1600" b="1" dirty="0" smtClean="0">
                          <a:latin typeface="Arial" panose="020B0604020202020204" pitchFamily="34" charset="0"/>
                          <a:cs typeface="Arial" panose="020B0604020202020204" pitchFamily="34" charset="0"/>
                        </a:rPr>
                        <a:t>Analyse how current social trends might affect the marketing mix of Ryanair.</a:t>
                      </a:r>
                      <a:endParaRPr lang="en-GB" sz="1600" b="1" dirty="0">
                        <a:latin typeface="Arial" panose="020B0604020202020204" pitchFamily="34" charset="0"/>
                        <a:cs typeface="Arial" panose="020B0604020202020204" pitchFamily="34" charset="0"/>
                      </a:endParaRPr>
                    </a:p>
                  </a:txBody>
                  <a:tcPr/>
                </a:tc>
                <a:tc>
                  <a:txBody>
                    <a:bodyPr/>
                    <a:lstStyle/>
                    <a:p>
                      <a:pPr algn="ctr"/>
                      <a:r>
                        <a:rPr lang="en-GB" sz="1600" dirty="0" smtClean="0">
                          <a:latin typeface="Arial" panose="020B0604020202020204" pitchFamily="34" charset="0"/>
                          <a:cs typeface="Arial" panose="020B0604020202020204" pitchFamily="34" charset="0"/>
                        </a:rPr>
                        <a:t>6 marks</a:t>
                      </a:r>
                    </a:p>
                  </a:txBody>
                  <a:tcPr/>
                </a:tc>
              </a:tr>
              <a:tr h="370840">
                <a:tc>
                  <a:txBody>
                    <a:bodyPr/>
                    <a:lstStyle/>
                    <a:p>
                      <a:endParaRPr lang="en-GB" sz="16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Answer</a:t>
                      </a:r>
                    </a:p>
                  </a:txBody>
                  <a:tcPr/>
                </a:tc>
                <a:tc>
                  <a:txBody>
                    <a:bodyPr/>
                    <a:lstStyle/>
                    <a:p>
                      <a:pPr algn="ctr"/>
                      <a:r>
                        <a:rPr lang="en-GB" sz="1600" dirty="0" smtClean="0">
                          <a:latin typeface="Arial" panose="020B0604020202020204" pitchFamily="34" charset="0"/>
                          <a:cs typeface="Arial" panose="020B0604020202020204" pitchFamily="34" charset="0"/>
                        </a:rPr>
                        <a:t>Mark</a:t>
                      </a:r>
                    </a:p>
                  </a:txBody>
                  <a:tcPr/>
                </a:tc>
              </a:tr>
              <a:tr h="370840">
                <a:tc>
                  <a:txBody>
                    <a:bodyPr/>
                    <a:lstStyle/>
                    <a:p>
                      <a:endParaRPr lang="en-GB" sz="1600" dirty="0">
                        <a:latin typeface="Arial" panose="020B0604020202020204" pitchFamily="34" charset="0"/>
                        <a:cs typeface="Arial" panose="020B0604020202020204" pitchFamily="34" charset="0"/>
                      </a:endParaRPr>
                    </a:p>
                  </a:txBody>
                  <a:tcPr/>
                </a:tc>
                <a:tc>
                  <a:txBody>
                    <a:bodyPr/>
                    <a:lstStyle/>
                    <a:p>
                      <a:pPr algn="ctr">
                        <a:spcBef>
                          <a:spcPts val="300"/>
                        </a:spcBef>
                      </a:pPr>
                      <a:r>
                        <a:rPr lang="en-US" sz="1600" b="1" dirty="0" smtClean="0">
                          <a:latin typeface="Arial" panose="020B0604020202020204" pitchFamily="34" charset="0"/>
                          <a:cs typeface="Arial" panose="020B0604020202020204" pitchFamily="34" charset="0"/>
                        </a:rPr>
                        <a:t>(Knowledge 2, Application 2, Analysis 2)</a:t>
                      </a:r>
                    </a:p>
                    <a:p>
                      <a:pPr algn="ctr">
                        <a:spcBef>
                          <a:spcPts val="300"/>
                        </a:spcBef>
                      </a:pPr>
                      <a:endParaRPr lang="en-US" sz="1600" b="1" dirty="0" smtClean="0">
                        <a:latin typeface="Arial" panose="020B0604020202020204" pitchFamily="34" charset="0"/>
                        <a:cs typeface="Arial" panose="020B0604020202020204" pitchFamily="34" charset="0"/>
                      </a:endParaRPr>
                    </a:p>
                    <a:p>
                      <a:pPr>
                        <a:spcBef>
                          <a:spcPts val="300"/>
                        </a:spcBef>
                      </a:pPr>
                      <a:r>
                        <a:rPr lang="en-US" sz="1600" b="1" dirty="0" smtClean="0">
                          <a:latin typeface="Arial" panose="020B0604020202020204" pitchFamily="34" charset="0"/>
                          <a:cs typeface="Arial" panose="020B0604020202020204" pitchFamily="34" charset="0"/>
                        </a:rPr>
                        <a:t>Knowledge/understanding</a:t>
                      </a:r>
                      <a:r>
                        <a:rPr lang="en-US" sz="1600" b="0" dirty="0" smtClean="0">
                          <a:latin typeface="Arial" panose="020B0604020202020204" pitchFamily="34" charset="0"/>
                          <a:cs typeface="Arial" panose="020B0604020202020204" pitchFamily="34" charset="0"/>
                        </a:rPr>
                        <a:t>/: up to 2 marks for defining marketing mix e.g. elements of a firms marketing strategy that are used to make their products attractive </a:t>
                      </a:r>
                      <a:r>
                        <a:rPr lang="en-US" sz="1600" b="1" dirty="0" smtClean="0">
                          <a:latin typeface="Arial" panose="020B0604020202020204" pitchFamily="34" charset="0"/>
                          <a:cs typeface="Arial" panose="020B0604020202020204" pitchFamily="34" charset="0"/>
                        </a:rPr>
                        <a:t>(1 mark) </a:t>
                      </a:r>
                      <a:r>
                        <a:rPr lang="en-US" sz="1600" b="0" dirty="0" smtClean="0">
                          <a:latin typeface="Arial" panose="020B0604020202020204" pitchFamily="34" charset="0"/>
                          <a:cs typeface="Arial" panose="020B0604020202020204" pitchFamily="34" charset="0"/>
                        </a:rPr>
                        <a:t>/often known as the 4Ps </a:t>
                      </a:r>
                      <a:r>
                        <a:rPr lang="en-US" sz="1600" b="1" dirty="0" smtClean="0">
                          <a:latin typeface="Arial" panose="020B0604020202020204" pitchFamily="34" charset="0"/>
                          <a:cs typeface="Arial" panose="020B0604020202020204" pitchFamily="34" charset="0"/>
                        </a:rPr>
                        <a:t>(1 mark)</a:t>
                      </a:r>
                      <a:r>
                        <a:rPr lang="en-US" sz="1600" b="0" dirty="0" smtClean="0">
                          <a:latin typeface="Arial" panose="020B0604020202020204" pitchFamily="34" charset="0"/>
                          <a:cs typeface="Arial" panose="020B0604020202020204" pitchFamily="34" charset="0"/>
                        </a:rPr>
                        <a:t>, OR giving an examples of social trends e.g. concern for the environment </a:t>
                      </a:r>
                      <a:r>
                        <a:rPr lang="en-US" sz="1600" b="1" dirty="0" smtClean="0">
                          <a:latin typeface="Arial" panose="020B0604020202020204" pitchFamily="34" charset="0"/>
                          <a:cs typeface="Arial" panose="020B0604020202020204" pitchFamily="34" charset="0"/>
                        </a:rPr>
                        <a:t>(1 mark)</a:t>
                      </a:r>
                      <a:r>
                        <a:rPr lang="en-US" sz="1600" b="0" dirty="0" smtClean="0">
                          <a:latin typeface="Arial" panose="020B0604020202020204" pitchFamily="34" charset="0"/>
                          <a:cs typeface="Arial" panose="020B0604020202020204" pitchFamily="34" charset="0"/>
                        </a:rPr>
                        <a:t>, online sales </a:t>
                      </a:r>
                      <a:r>
                        <a:rPr lang="en-US" sz="1600" b="1" dirty="0" smtClean="0">
                          <a:latin typeface="Arial" panose="020B0604020202020204" pitchFamily="34" charset="0"/>
                          <a:cs typeface="Arial" panose="020B0604020202020204" pitchFamily="34" charset="0"/>
                        </a:rPr>
                        <a:t>(1 mark)</a:t>
                      </a:r>
                    </a:p>
                    <a:p>
                      <a:pPr>
                        <a:spcBef>
                          <a:spcPts val="300"/>
                        </a:spcBef>
                      </a:pPr>
                      <a:r>
                        <a:rPr lang="en-US" sz="1600" b="1" dirty="0" smtClean="0">
                          <a:latin typeface="Arial" panose="020B0604020202020204" pitchFamily="34" charset="0"/>
                          <a:cs typeface="Arial" panose="020B0604020202020204" pitchFamily="34" charset="0"/>
                        </a:rPr>
                        <a:t>Application:</a:t>
                      </a:r>
                      <a:r>
                        <a:rPr lang="en-US" sz="1600" b="0" dirty="0" smtClean="0">
                          <a:latin typeface="Arial" panose="020B0604020202020204" pitchFamily="34" charset="0"/>
                          <a:cs typeface="Arial" panose="020B0604020202020204" pitchFamily="34" charset="0"/>
                        </a:rPr>
                        <a:t> up to 2 marks for contextualized answers demonstrating the impact of social trends on Ryanair and its marketing mix e.g. growing concern for the environment</a:t>
                      </a:r>
                      <a:r>
                        <a:rPr lang="en-US" sz="1600" b="0" baseline="0" dirty="0" smtClean="0">
                          <a:latin typeface="Arial" panose="020B0604020202020204" pitchFamily="34" charset="0"/>
                          <a:cs typeface="Arial" panose="020B0604020202020204" pitchFamily="34" charset="0"/>
                        </a:rPr>
                        <a:t> </a:t>
                      </a:r>
                      <a:r>
                        <a:rPr lang="en-US" sz="1600" b="1" dirty="0" smtClean="0">
                          <a:latin typeface="Arial" panose="020B0604020202020204" pitchFamily="34" charset="0"/>
                          <a:cs typeface="Arial" panose="020B0604020202020204" pitchFamily="34" charset="0"/>
                        </a:rPr>
                        <a:t>(1 mark)</a:t>
                      </a:r>
                      <a:r>
                        <a:rPr lang="en-US" sz="1600" b="0" dirty="0" smtClean="0">
                          <a:latin typeface="Arial" panose="020B0604020202020204" pitchFamily="34" charset="0"/>
                          <a:cs typeface="Arial" panose="020B0604020202020204" pitchFamily="34" charset="0"/>
                        </a:rPr>
                        <a:t>, increasing level of online purchases </a:t>
                      </a:r>
                      <a:r>
                        <a:rPr lang="en-US" sz="1600" b="1" dirty="0" smtClean="0">
                          <a:latin typeface="Arial" panose="020B0604020202020204" pitchFamily="34" charset="0"/>
                          <a:cs typeface="Arial" panose="020B0604020202020204" pitchFamily="34" charset="0"/>
                        </a:rPr>
                        <a:t>(1 mark)</a:t>
                      </a:r>
                    </a:p>
                    <a:p>
                      <a:pPr marL="0" marR="0" lvl="0" indent="0" algn="l" defTabSz="914400" rtl="0" eaLnBrk="1" fontAlgn="auto" latinLnBrk="0" hangingPunct="1">
                        <a:lnSpc>
                          <a:spcPct val="100000"/>
                        </a:lnSpc>
                        <a:spcBef>
                          <a:spcPts val="300"/>
                        </a:spcBef>
                        <a:spcAft>
                          <a:spcPts val="0"/>
                        </a:spcAft>
                        <a:buClrTx/>
                        <a:buSzTx/>
                        <a:buFontTx/>
                        <a:buNone/>
                        <a:tabLst/>
                        <a:defRPr/>
                      </a:pPr>
                      <a:r>
                        <a:rPr lang="en-US" sz="1600" b="1" dirty="0" smtClean="0">
                          <a:latin typeface="Arial" panose="020B0604020202020204" pitchFamily="34" charset="0"/>
                          <a:cs typeface="Arial" panose="020B0604020202020204" pitchFamily="34" charset="0"/>
                        </a:rPr>
                        <a:t>Analysis:</a:t>
                      </a:r>
                      <a:r>
                        <a:rPr lang="en-US" sz="1600" b="0" dirty="0" smtClean="0">
                          <a:latin typeface="Arial" panose="020B0604020202020204" pitchFamily="34" charset="0"/>
                          <a:cs typeface="Arial" panose="020B0604020202020204" pitchFamily="34" charset="0"/>
                        </a:rPr>
                        <a:t> up to 2 marks for giving a reason/cause/consequence e.g. Ryanair are promoting their status as Europe’s greenest airline in order to increase sales </a:t>
                      </a:r>
                      <a:r>
                        <a:rPr lang="en-US" sz="1600" b="1" dirty="0" smtClean="0">
                          <a:latin typeface="Arial" panose="020B0604020202020204" pitchFamily="34" charset="0"/>
                          <a:cs typeface="Arial" panose="020B0604020202020204" pitchFamily="34" charset="0"/>
                        </a:rPr>
                        <a:t>(1 mark)</a:t>
                      </a:r>
                      <a:r>
                        <a:rPr lang="en-US" sz="1600" b="0" dirty="0" smtClean="0">
                          <a:latin typeface="Arial" panose="020B0604020202020204" pitchFamily="34" charset="0"/>
                          <a:cs typeface="Arial" panose="020B0604020202020204" pitchFamily="34" charset="0"/>
                        </a:rPr>
                        <a:t> Ryanair have kept pace with the growing rate of online sales to the extent that now 98% of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purchases are booked through their website </a:t>
                      </a:r>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(1 mark)</a:t>
                      </a:r>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algn="ctr"/>
                      <a:endParaRPr lang="en-GB" sz="1600" dirty="0" smtClean="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1-2 marks</a:t>
                      </a: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1-2 marks</a:t>
                      </a: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1-2 marks</a:t>
                      </a:r>
                    </a:p>
                    <a:p>
                      <a:pPr algn="ctr"/>
                      <a:endParaRPr lang="en-GB" sz="1600" dirty="0" smtClean="0">
                        <a:latin typeface="Arial" panose="020B0604020202020204" pitchFamily="34" charset="0"/>
                        <a:cs typeface="Arial" panose="020B0604020202020204" pitchFamily="34" charset="0"/>
                      </a:endParaRPr>
                    </a:p>
                  </a:txBody>
                  <a:tcPr/>
                </a:tc>
              </a:tr>
            </a:tbl>
          </a:graphicData>
        </a:graphic>
      </p:graphicFrame>
      <p:sp>
        <p:nvSpPr>
          <p:cNvPr id="5" name="TextBox 4">
            <a:hlinkClick r:id="rId3" action="ppaction://hlinkfile"/>
          </p:cNvPr>
          <p:cNvSpPr txBox="1"/>
          <p:nvPr/>
        </p:nvSpPr>
        <p:spPr>
          <a:xfrm>
            <a:off x="8172400" y="3462099"/>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675866204"/>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a:buClr>
                <a:schemeClr val="accent6">
                  <a:lumMod val="50000"/>
                </a:schemeClr>
              </a:buClr>
            </a:pPr>
            <a:r>
              <a:rPr lang="en-US" sz="1700" b="1" dirty="0" smtClean="0"/>
              <a:t>Dos</a:t>
            </a:r>
            <a:endParaRPr lang="en-US" sz="1700" b="1" dirty="0"/>
          </a:p>
          <a:p>
            <a:pPr marL="457200" indent="-457200">
              <a:buClr>
                <a:schemeClr val="accent6">
                  <a:lumMod val="50000"/>
                </a:schemeClr>
              </a:buClr>
              <a:buFont typeface="Wingdings 3" panose="05040102010807070707" pitchFamily="18" charset="2"/>
              <a:buChar char=""/>
            </a:pPr>
            <a:r>
              <a:rPr lang="en-US" sz="1700" dirty="0"/>
              <a:t>Do answer the question</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No credit can be given for good Business Studies knowledge that is not relevant to the question.</a:t>
            </a:r>
          </a:p>
          <a:p>
            <a:pPr marL="457200" indent="-457200">
              <a:buClr>
                <a:schemeClr val="accent6">
                  <a:lumMod val="50000"/>
                </a:schemeClr>
              </a:buClr>
              <a:buFont typeface="Wingdings 3" panose="05040102010807070707" pitchFamily="18" charset="2"/>
              <a:buChar char=""/>
            </a:pPr>
            <a:r>
              <a:rPr lang="en-US" sz="1700" dirty="0"/>
              <a:t>Do use the mark allocation to guide how much you write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Writing more than necessary will not result in extra marks.</a:t>
            </a:r>
          </a:p>
          <a:p>
            <a:pPr marL="457200" indent="-457200">
              <a:buClr>
                <a:schemeClr val="accent6">
                  <a:lumMod val="50000"/>
                </a:schemeClr>
              </a:buClr>
              <a:buFont typeface="Wingdings 3" panose="05040102010807070707" pitchFamily="18" charset="2"/>
              <a:buChar char=""/>
            </a:pPr>
            <a:r>
              <a:rPr lang="en-US" sz="1700" dirty="0"/>
              <a:t>Do use real-life business-based examples in your answers</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These often help illustrate your level of knowledge.</a:t>
            </a:r>
          </a:p>
          <a:p>
            <a:pPr marL="457200" indent="-457200">
              <a:buClr>
                <a:schemeClr val="accent6">
                  <a:lumMod val="50000"/>
                </a:schemeClr>
              </a:buClr>
              <a:buFont typeface="Wingdings 3" panose="05040102010807070707" pitchFamily="18" charset="2"/>
              <a:buChar char=""/>
            </a:pPr>
            <a:r>
              <a:rPr lang="en-US" sz="1700" dirty="0"/>
              <a:t>Do write legibly</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An examiner cannot give marks if the answer cannot be read.</a:t>
            </a:r>
          </a:p>
          <a:p>
            <a:pPr marL="457200" indent="-457200">
              <a:buClr>
                <a:schemeClr val="accent6">
                  <a:lumMod val="50000"/>
                </a:schemeClr>
              </a:buClr>
              <a:buFont typeface="Wingdings 3" panose="05040102010807070707" pitchFamily="18" charset="2"/>
              <a:buChar char=""/>
            </a:pPr>
            <a:r>
              <a:rPr lang="en-US" sz="1700" dirty="0"/>
              <a:t>Do use correct ‘business language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Marks will be lost if you fail to use terms appropriately.</a:t>
            </a:r>
          </a:p>
          <a:p>
            <a:pPr>
              <a:buClr>
                <a:schemeClr val="accent6">
                  <a:lumMod val="50000"/>
                </a:schemeClr>
              </a:buClr>
            </a:pPr>
            <a:r>
              <a:rPr lang="en-US" sz="1700" b="1" dirty="0" smtClean="0"/>
              <a:t>Don'ts</a:t>
            </a:r>
            <a:endParaRPr lang="en-US" sz="1700" b="1" dirty="0"/>
          </a:p>
          <a:p>
            <a:pPr marL="457200" indent="-457200">
              <a:buClr>
                <a:schemeClr val="accent6">
                  <a:lumMod val="50000"/>
                </a:schemeClr>
              </a:buClr>
              <a:buFont typeface="Wingdings 3" panose="05040102010807070707" pitchFamily="18" charset="2"/>
              <a:buChar char=""/>
            </a:pPr>
            <a:r>
              <a:rPr lang="en-US" sz="1700" dirty="0"/>
              <a:t>Don't fill up blank spaces on the exam paper</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If you write too much on one question, you may run out of time to answer some of the others.</a:t>
            </a:r>
          </a:p>
          <a:p>
            <a:pPr marL="457200" indent="-457200">
              <a:buClr>
                <a:schemeClr val="accent6">
                  <a:lumMod val="50000"/>
                </a:schemeClr>
              </a:buClr>
              <a:buFont typeface="Wingdings 3" panose="05040102010807070707" pitchFamily="18" charset="2"/>
              <a:buChar char=""/>
            </a:pPr>
            <a:r>
              <a:rPr lang="en-US" sz="1700" dirty="0"/>
              <a:t>Don't contradict yourself</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Present reasoned arguments for and against.</a:t>
            </a:r>
          </a:p>
          <a:p>
            <a:pPr marL="457200" indent="-457200">
              <a:buClr>
                <a:schemeClr val="accent6">
                  <a:lumMod val="50000"/>
                </a:schemeClr>
              </a:buClr>
              <a:buFont typeface="Wingdings 3" panose="05040102010807070707" pitchFamily="18" charset="2"/>
              <a:buChar char=""/>
            </a:pPr>
            <a:r>
              <a:rPr lang="en-US" sz="1700" dirty="0"/>
              <a:t>Don't spend too much time on a part that you find difficult</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Exam time is limited, and you can always return to the difficult part if you have enough time at the end of the exam.</a:t>
            </a:r>
          </a:p>
        </p:txBody>
      </p:sp>
      <p:sp>
        <p:nvSpPr>
          <p:cNvPr id="7"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017313815"/>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683607"/>
          </a:xfrm>
          <a:prstGeom prst="rect">
            <a:avLst/>
          </a:prstGeom>
        </p:spPr>
        <p:txBody>
          <a:bodyPr wrap="square">
            <a:spAutoFit/>
          </a:bodyPr>
          <a:lstStyle/>
          <a:p>
            <a:pPr marL="457200" indent="-457200">
              <a:spcAft>
                <a:spcPts val="400"/>
              </a:spcAft>
              <a:buClr>
                <a:schemeClr val="accent6">
                  <a:lumMod val="50000"/>
                </a:schemeClr>
              </a:buClr>
              <a:buFont typeface="+mj-lt"/>
              <a:buAutoNum type="arabicPeriod" startAt="4"/>
              <a:tabLst>
                <a:tab pos="8345488" algn="r"/>
              </a:tabLst>
            </a:pPr>
            <a:r>
              <a:rPr lang="en-US" sz="2000" dirty="0">
                <a:solidFill>
                  <a:srgbClr val="FF0000"/>
                </a:solidFill>
              </a:rPr>
              <a:t>In September 2013, Apple launched two new iPhones with features such </a:t>
            </a:r>
            <a:r>
              <a:rPr lang="en-US" sz="2000" dirty="0" smtClean="0">
                <a:solidFill>
                  <a:srgbClr val="FF0000"/>
                </a:solidFill>
              </a:rPr>
              <a:t>as fingerprint </a:t>
            </a:r>
            <a:r>
              <a:rPr lang="en-US" sz="2000" dirty="0">
                <a:solidFill>
                  <a:srgbClr val="FF0000"/>
                </a:solidFill>
              </a:rPr>
              <a:t>registration technology and a range of bright colours</a:t>
            </a:r>
            <a:r>
              <a:rPr lang="en-US" sz="2000" dirty="0" smtClean="0">
                <a:solidFill>
                  <a:srgbClr val="FF0000"/>
                </a:solidFill>
              </a:rPr>
              <a:t>.</a:t>
            </a:r>
            <a:br>
              <a:rPr lang="en-US" sz="2000" dirty="0" smtClean="0">
                <a:solidFill>
                  <a:srgbClr val="FF0000"/>
                </a:solidFill>
              </a:rPr>
            </a:br>
            <a:r>
              <a:rPr lang="en-US" sz="2000" dirty="0" smtClean="0">
                <a:solidFill>
                  <a:srgbClr val="FF0000"/>
                </a:solidFill>
              </a:rPr>
              <a:t>(</a:t>
            </a:r>
            <a:r>
              <a:rPr lang="en-US" sz="2000" dirty="0">
                <a:solidFill>
                  <a:srgbClr val="FF0000"/>
                </a:solidFill>
              </a:rPr>
              <a:t>a) The main reason for Apple to launch new iPhones is to</a:t>
            </a:r>
            <a:r>
              <a:rPr lang="en-US" sz="2000" dirty="0" smtClean="0">
                <a:solidFill>
                  <a:srgbClr val="FF0000"/>
                </a:solidFill>
              </a:rPr>
              <a:t>	(1</a:t>
            </a:r>
            <a:r>
              <a:rPr lang="en-US" sz="2000" dirty="0">
                <a:solidFill>
                  <a:srgbClr val="FF0000"/>
                </a:solidFill>
              </a:rPr>
              <a:t>)</a:t>
            </a:r>
          </a:p>
          <a:p>
            <a:pPr marL="811213" indent="-360363">
              <a:spcAft>
                <a:spcPts val="400"/>
              </a:spcAft>
              <a:buClr>
                <a:schemeClr val="accent6">
                  <a:lumMod val="50000"/>
                </a:schemeClr>
              </a:buClr>
              <a:buFont typeface="+mj-lt"/>
              <a:buAutoNum type="alphaUcPeriod"/>
            </a:pPr>
            <a:r>
              <a:rPr lang="en-US" sz="2000" dirty="0" smtClean="0">
                <a:solidFill>
                  <a:srgbClr val="FF0000"/>
                </a:solidFill>
              </a:rPr>
              <a:t>Reduce </a:t>
            </a:r>
            <a:r>
              <a:rPr lang="en-US" sz="2000" dirty="0">
                <a:solidFill>
                  <a:srgbClr val="FF0000"/>
                </a:solidFill>
              </a:rPr>
              <a:t>the number of suppliers</a:t>
            </a:r>
          </a:p>
          <a:p>
            <a:pPr marL="811213" indent="-360363">
              <a:spcAft>
                <a:spcPts val="400"/>
              </a:spcAft>
              <a:buClr>
                <a:schemeClr val="accent6">
                  <a:lumMod val="50000"/>
                </a:schemeClr>
              </a:buClr>
              <a:buFont typeface="+mj-lt"/>
              <a:buAutoNum type="alphaUcPeriod"/>
            </a:pPr>
            <a:r>
              <a:rPr lang="en-US" sz="2000" dirty="0" smtClean="0">
                <a:solidFill>
                  <a:srgbClr val="FF0000"/>
                </a:solidFill>
              </a:rPr>
              <a:t>Increase </a:t>
            </a:r>
            <a:r>
              <a:rPr lang="en-US" sz="2000" dirty="0">
                <a:solidFill>
                  <a:srgbClr val="FF0000"/>
                </a:solidFill>
              </a:rPr>
              <a:t>its product portfolio</a:t>
            </a:r>
          </a:p>
          <a:p>
            <a:pPr marL="811213" indent="-360363">
              <a:spcAft>
                <a:spcPts val="400"/>
              </a:spcAft>
              <a:buClr>
                <a:schemeClr val="accent6">
                  <a:lumMod val="50000"/>
                </a:schemeClr>
              </a:buClr>
              <a:buFont typeface="+mj-lt"/>
              <a:buAutoNum type="alphaUcPeriod"/>
            </a:pPr>
            <a:r>
              <a:rPr lang="en-US" sz="2000" dirty="0" smtClean="0">
                <a:solidFill>
                  <a:srgbClr val="FF0000"/>
                </a:solidFill>
              </a:rPr>
              <a:t>Reduce </a:t>
            </a:r>
            <a:r>
              <a:rPr lang="en-US" sz="2000" dirty="0">
                <a:solidFill>
                  <a:srgbClr val="FF0000"/>
                </a:solidFill>
              </a:rPr>
              <a:t>its advertising budget</a:t>
            </a:r>
          </a:p>
          <a:p>
            <a:pPr marL="811213" indent="-360363">
              <a:spcAft>
                <a:spcPts val="400"/>
              </a:spcAft>
              <a:buClr>
                <a:schemeClr val="accent6">
                  <a:lumMod val="50000"/>
                </a:schemeClr>
              </a:buClr>
              <a:buFont typeface="+mj-lt"/>
              <a:buAutoNum type="alphaUcPeriod"/>
            </a:pPr>
            <a:r>
              <a:rPr lang="en-US" sz="2000" dirty="0" smtClean="0">
                <a:solidFill>
                  <a:srgbClr val="FF0000"/>
                </a:solidFill>
              </a:rPr>
              <a:t>Increase </a:t>
            </a:r>
            <a:r>
              <a:rPr lang="en-US" sz="2000" dirty="0">
                <a:solidFill>
                  <a:srgbClr val="FF0000"/>
                </a:solidFill>
              </a:rPr>
              <a:t>income elasticity of </a:t>
            </a:r>
            <a:r>
              <a:rPr lang="en-US" sz="2000" dirty="0" smtClean="0">
                <a:solidFill>
                  <a:srgbClr val="FF0000"/>
                </a:solidFill>
              </a:rPr>
              <a:t>demand</a:t>
            </a:r>
          </a:p>
          <a:p>
            <a:pPr marL="450850">
              <a:spcAft>
                <a:spcPts val="400"/>
              </a:spcAft>
              <a:buClr>
                <a:schemeClr val="accent6">
                  <a:lumMod val="50000"/>
                </a:schemeClr>
              </a:buClr>
            </a:pPr>
            <a:r>
              <a:rPr lang="en-US" sz="2000" dirty="0" smtClean="0">
                <a:solidFill>
                  <a:srgbClr val="FF0000"/>
                </a:solidFill>
              </a:rPr>
              <a:t>Answer [   ]</a:t>
            </a:r>
          </a:p>
          <a:p>
            <a:pPr marL="450850">
              <a:spcAft>
                <a:spcPts val="400"/>
              </a:spcAft>
              <a:buClr>
                <a:schemeClr val="accent6">
                  <a:lumMod val="50000"/>
                </a:schemeClr>
              </a:buClr>
            </a:pPr>
            <a:r>
              <a:rPr lang="en-US" sz="2000" dirty="0" smtClean="0">
                <a:solidFill>
                  <a:srgbClr val="FF0000"/>
                </a:solidFill>
              </a:rPr>
              <a:t>(</a:t>
            </a:r>
            <a:r>
              <a:rPr lang="en-US" sz="2000" dirty="0">
                <a:solidFill>
                  <a:srgbClr val="FF0000"/>
                </a:solidFill>
              </a:rPr>
              <a:t>b) Explain why this answer is correct</a:t>
            </a:r>
            <a:r>
              <a:rPr lang="en-US" sz="2000" dirty="0" smtClean="0">
                <a:solidFill>
                  <a:srgbClr val="FF0000"/>
                </a:solidFill>
              </a:rPr>
              <a:t>.	(</a:t>
            </a:r>
            <a:r>
              <a:rPr lang="en-US" sz="2000" dirty="0">
                <a:solidFill>
                  <a:srgbClr val="FF0000"/>
                </a:solidFill>
              </a:rPr>
              <a:t>3</a:t>
            </a:r>
            <a:r>
              <a:rPr lang="en-US" sz="2000" dirty="0" smtClean="0">
                <a:solidFill>
                  <a:srgbClr val="FF0000"/>
                </a:solidFill>
              </a:rPr>
              <a:t>)</a:t>
            </a:r>
          </a:p>
          <a:p>
            <a:pPr marL="360363" indent="-360363">
              <a:spcAft>
                <a:spcPts val="400"/>
              </a:spcAft>
              <a:buClr>
                <a:schemeClr val="accent6">
                  <a:lumMod val="50000"/>
                </a:schemeClr>
              </a:buClr>
              <a:buFont typeface="Wingdings 3" panose="05040102010807070707" pitchFamily="18" charset="2"/>
              <a:buChar char=""/>
              <a:tabLst>
                <a:tab pos="8345488"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000" b="1" dirty="0" smtClean="0">
                <a:solidFill>
                  <a:srgbClr val="FF0000"/>
                </a:solidFill>
              </a:rPr>
              <a:t>(</a:t>
            </a:r>
            <a:r>
              <a:rPr lang="en-US" sz="2000" b="1" dirty="0">
                <a:solidFill>
                  <a:srgbClr val="FF0000"/>
                </a:solidFill>
              </a:rPr>
              <a:t>Total for Question 4 = 4 marks)</a:t>
            </a:r>
            <a:endParaRPr lang="en-US" sz="20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dirty="0" smtClean="0"/>
              <a:t>2 – Exam Questions – June 2014</a:t>
            </a:r>
            <a:endParaRPr lang="en-GB" sz="4000" dirty="0"/>
          </a:p>
        </p:txBody>
      </p:sp>
      <p:sp>
        <p:nvSpPr>
          <p:cNvPr id="7" name="TextBox 6">
            <a:hlinkClick r:id="rId3" action="ppaction://hlinkfile"/>
          </p:cNvPr>
          <p:cNvSpPr txBox="1"/>
          <p:nvPr/>
        </p:nvSpPr>
        <p:spPr>
          <a:xfrm>
            <a:off x="8316416" y="2924944"/>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646634974"/>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a:t>2 – Exam Questions – </a:t>
            </a:r>
            <a:r>
              <a:rPr lang="en-GB" sz="4000" dirty="0" smtClean="0"/>
              <a:t>June 2014</a:t>
            </a:r>
            <a:endParaRPr lang="en-GB" sz="40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985753885"/>
              </p:ext>
            </p:extLst>
          </p:nvPr>
        </p:nvGraphicFramePr>
        <p:xfrm>
          <a:off x="323528" y="1124744"/>
          <a:ext cx="8496945" cy="5358892"/>
        </p:xfrm>
        <a:graphic>
          <a:graphicData uri="http://schemas.openxmlformats.org/drawingml/2006/table">
            <a:tbl>
              <a:tblPr firstRow="1" bandRow="1">
                <a:tableStyleId>{5C22544A-7EE6-4342-B048-85BDC9FD1C3A}</a:tableStyleId>
              </a:tblPr>
              <a:tblGrid>
                <a:gridCol w="648072"/>
                <a:gridCol w="6984776"/>
                <a:gridCol w="864097"/>
              </a:tblGrid>
              <a:tr h="370840">
                <a:tc>
                  <a:txBody>
                    <a:bodyPr/>
                    <a:lstStyle/>
                    <a:p>
                      <a:r>
                        <a:rPr lang="en-GB" sz="1530" dirty="0" smtClean="0">
                          <a:latin typeface="Arial" panose="020B0604020202020204" pitchFamily="34" charset="0"/>
                          <a:cs typeface="Arial" panose="020B0604020202020204" pitchFamily="34" charset="0"/>
                        </a:rPr>
                        <a:t>4 (a)</a:t>
                      </a:r>
                      <a:endParaRPr lang="en-GB" sz="1530" dirty="0">
                        <a:latin typeface="Arial" panose="020B0604020202020204" pitchFamily="34" charset="0"/>
                        <a:cs typeface="Arial" panose="020B0604020202020204" pitchFamily="34" charset="0"/>
                      </a:endParaRPr>
                    </a:p>
                  </a:txBody>
                  <a:tcPr/>
                </a:tc>
                <a:tc>
                  <a:txBody>
                    <a:bodyPr/>
                    <a:lstStyle/>
                    <a:p>
                      <a:r>
                        <a:rPr kumimoji="0" lang="en-US" sz="1530" b="0" i="0" u="none" strike="noStrike" kern="1200" baseline="0" dirty="0" smtClean="0">
                          <a:solidFill>
                            <a:schemeClr val="lt1"/>
                          </a:solidFill>
                          <a:latin typeface="Arial" panose="020B0604020202020204" pitchFamily="34" charset="0"/>
                          <a:ea typeface="+mn-ea"/>
                          <a:cs typeface="Arial" panose="020B0604020202020204" pitchFamily="34" charset="0"/>
                        </a:rPr>
                        <a:t>Answer: B (increase its product portfolio) 	</a:t>
                      </a:r>
                    </a:p>
                  </a:txBody>
                  <a:tcPr/>
                </a:tc>
                <a:tc>
                  <a:txBody>
                    <a:bodyPr/>
                    <a:lstStyle/>
                    <a:p>
                      <a:pPr algn="ctr"/>
                      <a:r>
                        <a:rPr lang="en-GB" sz="1530" b="0" dirty="0" smtClean="0">
                          <a:latin typeface="Arial" panose="020B0604020202020204" pitchFamily="34" charset="0"/>
                          <a:cs typeface="Arial" panose="020B0604020202020204" pitchFamily="34" charset="0"/>
                        </a:rPr>
                        <a:t>1 mark</a:t>
                      </a:r>
                      <a:endParaRPr lang="en-GB" sz="1530" b="0" dirty="0">
                        <a:latin typeface="Arial" panose="020B0604020202020204" pitchFamily="34" charset="0"/>
                        <a:cs typeface="Arial" panose="020B0604020202020204" pitchFamily="34" charset="0"/>
                      </a:endParaRPr>
                    </a:p>
                  </a:txBody>
                  <a:tcPr/>
                </a:tc>
              </a:tr>
              <a:tr h="370840">
                <a:tc>
                  <a:txBody>
                    <a:bodyPr/>
                    <a:lstStyle/>
                    <a:p>
                      <a:r>
                        <a:rPr lang="en-GB" sz="1530" dirty="0" smtClean="0">
                          <a:latin typeface="Arial" panose="020B0604020202020204" pitchFamily="34" charset="0"/>
                          <a:cs typeface="Arial" panose="020B0604020202020204" pitchFamily="34" charset="0"/>
                        </a:rPr>
                        <a:t>4 (b)</a:t>
                      </a:r>
                      <a:endParaRPr lang="en-GB" sz="1530" dirty="0">
                        <a:latin typeface="Arial" panose="020B0604020202020204" pitchFamily="34" charset="0"/>
                        <a:cs typeface="Arial" panose="020B0604020202020204" pitchFamily="34" charset="0"/>
                      </a:endParaRPr>
                    </a:p>
                  </a:txBody>
                  <a:tcPr/>
                </a:tc>
                <a:tc>
                  <a:txBody>
                    <a:bodyPr/>
                    <a:lstStyle/>
                    <a:p>
                      <a:pPr marL="0" indent="0">
                        <a:buClr>
                          <a:srgbClr val="C00000"/>
                        </a:buClr>
                        <a:buFont typeface="Arial" panose="020B0604020202020204" pitchFamily="34" charset="0"/>
                        <a:buNone/>
                      </a:pPr>
                      <a:r>
                        <a:rPr lang="en-US" sz="1530" b="1" dirty="0" smtClean="0">
                          <a:latin typeface="Arial" panose="020B0604020202020204" pitchFamily="34" charset="0"/>
                          <a:cs typeface="Arial" panose="020B0604020202020204" pitchFamily="34" charset="0"/>
                        </a:rPr>
                        <a:t>Explain why this answer is correct:</a:t>
                      </a:r>
                    </a:p>
                    <a:p>
                      <a:pPr marL="620713" indent="-342900">
                        <a:buClr>
                          <a:srgbClr val="C00000"/>
                        </a:buClr>
                        <a:buFont typeface="Arial" panose="020B0604020202020204" pitchFamily="34" charset="0"/>
                        <a:buChar char="•"/>
                      </a:pPr>
                      <a:r>
                        <a:rPr lang="en-US" sz="1530" b="0" dirty="0" smtClean="0">
                          <a:latin typeface="Arial" panose="020B0604020202020204" pitchFamily="34" charset="0"/>
                          <a:cs typeface="Arial" panose="020B0604020202020204" pitchFamily="34" charset="0"/>
                        </a:rPr>
                        <a:t>Definition of product portfolio e.g. the range of products or services offered by a business (1 mark)</a:t>
                      </a:r>
                    </a:p>
                    <a:p>
                      <a:pPr marL="620713" indent="-342900">
                        <a:buClr>
                          <a:srgbClr val="C00000"/>
                        </a:buClr>
                        <a:buFont typeface="Arial" panose="020B0604020202020204" pitchFamily="34" charset="0"/>
                        <a:buChar char="•"/>
                      </a:pPr>
                      <a:r>
                        <a:rPr lang="en-US" sz="1530" b="0" dirty="0" smtClean="0">
                          <a:latin typeface="Arial" panose="020B0604020202020204" pitchFamily="34" charset="0"/>
                          <a:cs typeface="Arial" panose="020B0604020202020204" pitchFamily="34" charset="0"/>
                        </a:rPr>
                        <a:t>The new iPhones are different from the existing models on the market/possible extension strategy. (1 mark)</a:t>
                      </a:r>
                    </a:p>
                    <a:p>
                      <a:pPr marL="620713" indent="-342900">
                        <a:buClr>
                          <a:srgbClr val="C00000"/>
                        </a:buClr>
                        <a:buFont typeface="Arial" panose="020B0604020202020204" pitchFamily="34" charset="0"/>
                        <a:buChar char="•"/>
                      </a:pPr>
                      <a:r>
                        <a:rPr lang="en-US" sz="1530" b="0" dirty="0" smtClean="0">
                          <a:latin typeface="Arial" panose="020B0604020202020204" pitchFamily="34" charset="0"/>
                          <a:cs typeface="Arial" panose="020B0604020202020204" pitchFamily="34" charset="0"/>
                        </a:rPr>
                        <a:t>Which increases the total number of products available and is more likely to appeal to a wider range of customers</a:t>
                      </a:r>
                      <a:r>
                        <a:rPr lang="en-US" sz="1530" b="0" baseline="0" dirty="0" smtClean="0">
                          <a:latin typeface="Arial" panose="020B0604020202020204" pitchFamily="34" charset="0"/>
                          <a:cs typeface="Arial" panose="020B0604020202020204" pitchFamily="34" charset="0"/>
                        </a:rPr>
                        <a:t>                       </a:t>
                      </a:r>
                      <a:r>
                        <a:rPr lang="en-US" sz="1530" b="0" dirty="0" smtClean="0">
                          <a:latin typeface="Arial" panose="020B0604020202020204" pitchFamily="34" charset="0"/>
                          <a:cs typeface="Arial" panose="020B0604020202020204" pitchFamily="34" charset="0"/>
                        </a:rPr>
                        <a:t>(1 mark)</a:t>
                      </a:r>
                    </a:p>
                    <a:p>
                      <a:pPr marL="0" indent="0">
                        <a:buClr>
                          <a:srgbClr val="C00000"/>
                        </a:buClr>
                        <a:buFont typeface="Arial" panose="020B0604020202020204" pitchFamily="34" charset="0"/>
                        <a:buNone/>
                      </a:pPr>
                      <a:r>
                        <a:rPr lang="en-US" sz="1530" b="1" dirty="0" smtClean="0">
                          <a:latin typeface="Arial" panose="020B0604020202020204" pitchFamily="34" charset="0"/>
                          <a:cs typeface="Arial" panose="020B0604020202020204" pitchFamily="34" charset="0"/>
                        </a:rPr>
                        <a:t>Alternatively</a:t>
                      </a:r>
                      <a:r>
                        <a:rPr lang="en-US" sz="1530" b="1" baseline="0" dirty="0" smtClean="0">
                          <a:latin typeface="Arial" panose="020B0604020202020204" pitchFamily="34" charset="0"/>
                          <a:cs typeface="Arial" panose="020B0604020202020204" pitchFamily="34" charset="0"/>
                        </a:rPr>
                        <a:t> </a:t>
                      </a:r>
                      <a:r>
                        <a:rPr lang="en-US" sz="1530" b="1" dirty="0" smtClean="0">
                          <a:latin typeface="Arial" panose="020B0604020202020204" pitchFamily="34" charset="0"/>
                          <a:cs typeface="Arial" panose="020B0604020202020204" pitchFamily="34" charset="0"/>
                        </a:rPr>
                        <a:t>up to two of the marks above can be achieved by explaining distracters, e.g.</a:t>
                      </a:r>
                    </a:p>
                    <a:p>
                      <a:pPr marL="620713" indent="-342900">
                        <a:buClr>
                          <a:srgbClr val="C00000"/>
                        </a:buClr>
                        <a:buFont typeface="Arial" panose="020B0604020202020204" pitchFamily="34" charset="0"/>
                        <a:buChar char="•"/>
                      </a:pPr>
                      <a:r>
                        <a:rPr lang="en-US" sz="1530" b="0" dirty="0" smtClean="0">
                          <a:latin typeface="Arial" panose="020B0604020202020204" pitchFamily="34" charset="0"/>
                          <a:cs typeface="Arial" panose="020B0604020202020204" pitchFamily="34" charset="0"/>
                        </a:rPr>
                        <a:t>A is wrong because this iPhone has more features and comes in a range of colours that may mean Apple will require more suppliers (1 mark)</a:t>
                      </a:r>
                    </a:p>
                    <a:p>
                      <a:pPr marL="620713" indent="-342900">
                        <a:buClr>
                          <a:srgbClr val="C00000"/>
                        </a:buClr>
                        <a:buFont typeface="Arial" panose="020B0604020202020204" pitchFamily="34" charset="0"/>
                        <a:buChar char="•"/>
                      </a:pPr>
                      <a:r>
                        <a:rPr lang="en-US" sz="1530" b="0" dirty="0" smtClean="0">
                          <a:latin typeface="Arial" panose="020B0604020202020204" pitchFamily="34" charset="0"/>
                          <a:cs typeface="Arial" panose="020B0604020202020204" pitchFamily="34" charset="0"/>
                        </a:rPr>
                        <a:t>C is wrong because Apple will have to increase rather than decrease its advertising budget in order to promote the new and wider range of iPhones (1 mark)</a:t>
                      </a:r>
                    </a:p>
                    <a:p>
                      <a:pPr marL="620713" indent="-342900">
                        <a:buClr>
                          <a:srgbClr val="C00000"/>
                        </a:buClr>
                        <a:buFont typeface="Arial" panose="020B0604020202020204" pitchFamily="34" charset="0"/>
                        <a:buChar char="•"/>
                      </a:pPr>
                      <a:r>
                        <a:rPr lang="en-US" sz="1530" b="0" dirty="0" smtClean="0">
                          <a:latin typeface="Arial" panose="020B0604020202020204" pitchFamily="34" charset="0"/>
                          <a:cs typeface="Arial" panose="020B0604020202020204" pitchFamily="34" charset="0"/>
                        </a:rPr>
                        <a:t>D is wrong because income elasticity of demand is affected by external factors such as the state of the economy and not by decisions that Apple might make about its product range (1 mark)</a:t>
                      </a:r>
                    </a:p>
                    <a:p>
                      <a:pPr marL="0" indent="0">
                        <a:buClr>
                          <a:srgbClr val="C00000"/>
                        </a:buClr>
                        <a:buFont typeface="Arial" panose="020B0604020202020204" pitchFamily="34" charset="0"/>
                        <a:buNone/>
                      </a:pPr>
                      <a:r>
                        <a:rPr lang="en-US" sz="1530" b="0" dirty="0" smtClean="0">
                          <a:latin typeface="Arial" panose="020B0604020202020204" pitchFamily="34" charset="0"/>
                          <a:cs typeface="Arial" panose="020B0604020202020204" pitchFamily="34" charset="0"/>
                        </a:rPr>
                        <a:t>Any acceptable answer that shows selective knowledge/understanding/application and/or development.</a:t>
                      </a:r>
                    </a:p>
                    <a:p>
                      <a:r>
                        <a:rPr lang="en-US" sz="1530" b="1" dirty="0" smtClean="0">
                          <a:latin typeface="Arial" panose="020B0604020202020204" pitchFamily="34" charset="0"/>
                          <a:cs typeface="Arial" panose="020B0604020202020204" pitchFamily="34" charset="0"/>
                        </a:rPr>
                        <a:t>NB up to 2 marks out of 3 may be gained for part (b) if part (a) is incorrect</a:t>
                      </a:r>
                      <a:endParaRPr lang="en-GB" sz="1530" b="1" dirty="0">
                        <a:latin typeface="Arial" panose="020B0604020202020204" pitchFamily="34" charset="0"/>
                        <a:cs typeface="Arial" panose="020B0604020202020204" pitchFamily="34" charset="0"/>
                      </a:endParaRPr>
                    </a:p>
                  </a:txBody>
                  <a:tcPr/>
                </a:tc>
                <a:tc>
                  <a:txBody>
                    <a:bodyPr/>
                    <a:lstStyle/>
                    <a:p>
                      <a:pPr algn="ctr"/>
                      <a:r>
                        <a:rPr lang="en-GB" sz="1530" dirty="0" smtClean="0">
                          <a:latin typeface="Arial" panose="020B0604020202020204" pitchFamily="34" charset="0"/>
                          <a:cs typeface="Arial" panose="020B0604020202020204" pitchFamily="34" charset="0"/>
                        </a:rPr>
                        <a:t>1-3 marks</a:t>
                      </a:r>
                    </a:p>
                    <a:p>
                      <a:pPr algn="ctr"/>
                      <a:endParaRPr lang="en-GB" sz="1530" dirty="0" smtClean="0">
                        <a:latin typeface="Arial" panose="020B0604020202020204" pitchFamily="34" charset="0"/>
                        <a:cs typeface="Arial" panose="020B0604020202020204" pitchFamily="34" charset="0"/>
                      </a:endParaRPr>
                    </a:p>
                    <a:p>
                      <a:pPr algn="ctr"/>
                      <a:endParaRPr lang="en-GB" sz="1530" dirty="0" smtClean="0">
                        <a:latin typeface="Arial" panose="020B0604020202020204" pitchFamily="34" charset="0"/>
                        <a:cs typeface="Arial" panose="020B0604020202020204" pitchFamily="34" charset="0"/>
                      </a:endParaRPr>
                    </a:p>
                    <a:p>
                      <a:pPr algn="ctr"/>
                      <a:endParaRPr lang="en-GB" sz="1530" dirty="0" smtClean="0">
                        <a:latin typeface="Arial" panose="020B0604020202020204" pitchFamily="34" charset="0"/>
                        <a:cs typeface="Arial" panose="020B0604020202020204" pitchFamily="34" charset="0"/>
                      </a:endParaRPr>
                    </a:p>
                    <a:p>
                      <a:pPr algn="ctr"/>
                      <a:endParaRPr lang="en-GB" sz="1530" dirty="0" smtClean="0">
                        <a:latin typeface="Arial" panose="020B0604020202020204" pitchFamily="34" charset="0"/>
                        <a:cs typeface="Arial" panose="020B0604020202020204" pitchFamily="34" charset="0"/>
                      </a:endParaRPr>
                    </a:p>
                    <a:p>
                      <a:pPr algn="ctr"/>
                      <a:endParaRPr lang="en-GB" sz="1530" dirty="0" smtClean="0">
                        <a:latin typeface="Arial" panose="020B0604020202020204" pitchFamily="34" charset="0"/>
                        <a:cs typeface="Arial" panose="020B0604020202020204" pitchFamily="34" charset="0"/>
                      </a:endParaRPr>
                    </a:p>
                    <a:p>
                      <a:pPr algn="ctr"/>
                      <a:endParaRPr lang="en-GB" sz="1530" dirty="0" smtClean="0">
                        <a:latin typeface="Arial" panose="020B0604020202020204" pitchFamily="34" charset="0"/>
                        <a:cs typeface="Arial" panose="020B0604020202020204" pitchFamily="34" charset="0"/>
                      </a:endParaRPr>
                    </a:p>
                    <a:p>
                      <a:pPr algn="ctr"/>
                      <a:endParaRPr lang="en-GB" sz="1530" dirty="0" smtClean="0">
                        <a:latin typeface="Arial" panose="020B0604020202020204" pitchFamily="34" charset="0"/>
                        <a:cs typeface="Arial" panose="020B0604020202020204" pitchFamily="34" charset="0"/>
                      </a:endParaRPr>
                    </a:p>
                    <a:p>
                      <a:pPr algn="ctr"/>
                      <a:endParaRPr lang="en-GB" sz="1530" dirty="0" smtClean="0">
                        <a:latin typeface="Arial" panose="020B0604020202020204" pitchFamily="34" charset="0"/>
                        <a:cs typeface="Arial" panose="020B0604020202020204" pitchFamily="34" charset="0"/>
                      </a:endParaRPr>
                    </a:p>
                    <a:p>
                      <a:pPr algn="ctr"/>
                      <a:endParaRPr lang="en-GB" sz="1530" dirty="0" smtClean="0">
                        <a:latin typeface="Arial" panose="020B0604020202020204" pitchFamily="34" charset="0"/>
                        <a:cs typeface="Arial" panose="020B0604020202020204" pitchFamily="34" charset="0"/>
                      </a:endParaRPr>
                    </a:p>
                    <a:p>
                      <a:pPr algn="ctr"/>
                      <a:endParaRPr lang="en-GB" sz="1530" dirty="0" smtClean="0">
                        <a:latin typeface="Arial" panose="020B0604020202020204" pitchFamily="34" charset="0"/>
                        <a:cs typeface="Arial" panose="020B0604020202020204" pitchFamily="34" charset="0"/>
                      </a:endParaRPr>
                    </a:p>
                    <a:p>
                      <a:pPr algn="ctr"/>
                      <a:endParaRPr lang="en-GB" sz="1530" dirty="0" smtClean="0">
                        <a:latin typeface="Arial" panose="020B0604020202020204" pitchFamily="34" charset="0"/>
                        <a:cs typeface="Arial" panose="020B0604020202020204" pitchFamily="34" charset="0"/>
                      </a:endParaRPr>
                    </a:p>
                    <a:p>
                      <a:pPr algn="ctr"/>
                      <a:endParaRPr lang="en-GB" sz="1530" dirty="0" smtClean="0">
                        <a:latin typeface="Arial" panose="020B0604020202020204" pitchFamily="34" charset="0"/>
                        <a:cs typeface="Arial" panose="020B0604020202020204" pitchFamily="34" charset="0"/>
                      </a:endParaRPr>
                    </a:p>
                    <a:p>
                      <a:pPr algn="ctr"/>
                      <a:endParaRPr lang="en-GB" sz="1530" dirty="0" smtClean="0">
                        <a:latin typeface="Arial" panose="020B0604020202020204" pitchFamily="34" charset="0"/>
                        <a:cs typeface="Arial" panose="020B0604020202020204" pitchFamily="34" charset="0"/>
                      </a:endParaRPr>
                    </a:p>
                    <a:p>
                      <a:pPr algn="ctr"/>
                      <a:endParaRPr lang="en-GB" sz="1530" dirty="0" smtClean="0">
                        <a:latin typeface="Arial" panose="020B0604020202020204" pitchFamily="34" charset="0"/>
                        <a:cs typeface="Arial" panose="020B0604020202020204" pitchFamily="34" charset="0"/>
                      </a:endParaRPr>
                    </a:p>
                    <a:p>
                      <a:pPr algn="ctr"/>
                      <a:endParaRPr lang="en-GB" sz="1530" dirty="0" smtClean="0">
                        <a:latin typeface="Arial" panose="020B0604020202020204" pitchFamily="34" charset="0"/>
                        <a:cs typeface="Arial" panose="020B0604020202020204" pitchFamily="34" charset="0"/>
                      </a:endParaRPr>
                    </a:p>
                    <a:p>
                      <a:pPr algn="ctr"/>
                      <a:endParaRPr lang="en-GB" sz="1530" dirty="0" smtClean="0">
                        <a:latin typeface="Arial" panose="020B0604020202020204" pitchFamily="34" charset="0"/>
                        <a:cs typeface="Arial" panose="020B0604020202020204" pitchFamily="34" charset="0"/>
                      </a:endParaRPr>
                    </a:p>
                    <a:p>
                      <a:pPr algn="ctr"/>
                      <a:r>
                        <a:rPr lang="en-GB" sz="1530" dirty="0" smtClean="0">
                          <a:latin typeface="Arial" panose="020B0604020202020204" pitchFamily="34" charset="0"/>
                          <a:cs typeface="Arial" panose="020B0604020202020204" pitchFamily="34" charset="0"/>
                        </a:rPr>
                        <a:t>Total 4</a:t>
                      </a:r>
                      <a:r>
                        <a:rPr lang="en-GB" sz="1530" baseline="0" dirty="0" smtClean="0">
                          <a:latin typeface="Arial" panose="020B0604020202020204" pitchFamily="34" charset="0"/>
                          <a:cs typeface="Arial" panose="020B0604020202020204" pitchFamily="34" charset="0"/>
                        </a:rPr>
                        <a:t> marks</a:t>
                      </a:r>
                      <a:endParaRPr lang="en-GB" sz="1530" dirty="0" smtClean="0">
                        <a:latin typeface="Arial" panose="020B0604020202020204" pitchFamily="34" charset="0"/>
                        <a:cs typeface="Arial" panose="020B0604020202020204" pitchFamily="34" charset="0"/>
                      </a:endParaRPr>
                    </a:p>
                  </a:txBody>
                  <a:tcPr/>
                </a:tc>
              </a:tr>
            </a:tbl>
          </a:graphicData>
        </a:graphic>
      </p:graphicFrame>
      <p:sp>
        <p:nvSpPr>
          <p:cNvPr id="7" name="TextBox 6">
            <a:hlinkClick r:id="rId3" action="ppaction://hlinkfile"/>
          </p:cNvPr>
          <p:cNvSpPr txBox="1"/>
          <p:nvPr/>
        </p:nvSpPr>
        <p:spPr>
          <a:xfrm>
            <a:off x="8316416" y="2924944"/>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902315453"/>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1374735"/>
          </a:xfrm>
          <a:prstGeom prst="rect">
            <a:avLst/>
          </a:prstGeom>
        </p:spPr>
        <p:txBody>
          <a:bodyPr wrap="square">
            <a:spAutoFit/>
          </a:bodyPr>
          <a:lstStyle/>
          <a:p>
            <a:pPr>
              <a:spcAft>
                <a:spcPts val="400"/>
              </a:spcAft>
              <a:buClr>
                <a:schemeClr val="accent6">
                  <a:lumMod val="50000"/>
                </a:schemeClr>
              </a:buClr>
              <a:tabLst>
                <a:tab pos="8345488" algn="r"/>
              </a:tabLst>
            </a:pPr>
            <a:r>
              <a:rPr lang="en-US" sz="2000" b="1" dirty="0">
                <a:solidFill>
                  <a:schemeClr val="tx2"/>
                </a:solidFill>
              </a:rPr>
              <a:t>Evidence A IKEA – A Global Furniture Brand</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000" dirty="0">
                <a:solidFill>
                  <a:schemeClr val="tx2"/>
                </a:solidFill>
              </a:rPr>
              <a:t>IKEA, the world’s largest furniture retailer, designs and sells ready to </a:t>
            </a:r>
            <a:r>
              <a:rPr lang="en-US" sz="2000" dirty="0" smtClean="0">
                <a:solidFill>
                  <a:schemeClr val="tx2"/>
                </a:solidFill>
              </a:rPr>
              <a:t>assemble furniture</a:t>
            </a:r>
            <a:r>
              <a:rPr lang="en-US" sz="2000" dirty="0">
                <a:solidFill>
                  <a:schemeClr val="tx2"/>
                </a:solidFill>
              </a:rPr>
              <a:t>. For example, beds, chairs and desks. Its stores feature restaurants </a:t>
            </a:r>
            <a:r>
              <a:rPr lang="en-US" sz="2000" dirty="0" smtClean="0">
                <a:solidFill>
                  <a:schemeClr val="tx2"/>
                </a:solidFill>
              </a:rPr>
              <a:t>and food </a:t>
            </a:r>
            <a:r>
              <a:rPr lang="en-US" sz="2000" dirty="0">
                <a:solidFill>
                  <a:schemeClr val="tx2"/>
                </a:solidFill>
              </a:rPr>
              <a:t>departments</a:t>
            </a:r>
            <a:r>
              <a:rPr lang="en-US" sz="2000" dirty="0" smtClean="0">
                <a:solidFill>
                  <a:schemeClr val="tx2"/>
                </a:solidFill>
              </a:rPr>
              <a:t>. </a:t>
            </a:r>
            <a:endParaRPr lang="en-US" sz="2000" dirty="0">
              <a:solidFill>
                <a:schemeClr val="tx2"/>
              </a:solidFill>
            </a:endParaRP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June 2014</a:t>
            </a:r>
            <a:endParaRPr lang="en-GB" sz="3600" dirty="0"/>
          </a:p>
        </p:txBody>
      </p:sp>
      <p:pic>
        <p:nvPicPr>
          <p:cNvPr id="3" name="Picture 2"/>
          <p:cNvPicPr>
            <a:picLocks noChangeAspect="1"/>
          </p:cNvPicPr>
          <p:nvPr/>
        </p:nvPicPr>
        <p:blipFill rotWithShape="1">
          <a:blip r:embed="rId3"/>
          <a:srcRect l="10152" t="16532" r="8493" b="11610"/>
          <a:stretch/>
        </p:blipFill>
        <p:spPr>
          <a:xfrm>
            <a:off x="297969" y="2420888"/>
            <a:ext cx="8522503" cy="4232263"/>
          </a:xfrm>
          <a:prstGeom prst="rect">
            <a:avLst/>
          </a:prstGeom>
        </p:spPr>
      </p:pic>
      <p:sp>
        <p:nvSpPr>
          <p:cNvPr id="7" name="TextBox 6">
            <a:hlinkClick r:id="rId4" action="ppaction://hlinkfile"/>
          </p:cNvPr>
          <p:cNvSpPr txBox="1"/>
          <p:nvPr/>
        </p:nvSpPr>
        <p:spPr>
          <a:xfrm>
            <a:off x="8316416" y="2924944"/>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400270837"/>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852884"/>
          </a:xfrm>
          <a:prstGeom prst="rect">
            <a:avLst/>
          </a:prstGeom>
        </p:spPr>
        <p:txBody>
          <a:bodyPr wrap="square">
            <a:spAutoFit/>
          </a:bodyPr>
          <a:lstStyle/>
          <a:p>
            <a:pPr>
              <a:spcAft>
                <a:spcPts val="400"/>
              </a:spcAft>
              <a:buClr>
                <a:schemeClr val="accent6">
                  <a:lumMod val="50000"/>
                </a:schemeClr>
              </a:buClr>
              <a:tabLst>
                <a:tab pos="8345488" algn="r"/>
              </a:tabLst>
            </a:pPr>
            <a:r>
              <a:rPr lang="en-US" sz="1850" b="1" dirty="0">
                <a:solidFill>
                  <a:schemeClr val="tx2"/>
                </a:solidFill>
              </a:rPr>
              <a:t>Evidence B IKEA’s vision and business idea</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850" dirty="0">
                <a:solidFill>
                  <a:schemeClr val="tx2"/>
                </a:solidFill>
              </a:rPr>
              <a:t>“To create a better everyday life for many people”, this is the IKEA vision. Our </a:t>
            </a:r>
            <a:r>
              <a:rPr lang="en-US" sz="1850" dirty="0" smtClean="0">
                <a:solidFill>
                  <a:schemeClr val="tx2"/>
                </a:solidFill>
              </a:rPr>
              <a:t>business idea </a:t>
            </a:r>
            <a:r>
              <a:rPr lang="en-US" sz="1850" dirty="0">
                <a:solidFill>
                  <a:schemeClr val="tx2"/>
                </a:solidFill>
              </a:rPr>
              <a:t>is to offer a wide range of well-designed, functional home furnishing products </a:t>
            </a:r>
            <a:r>
              <a:rPr lang="en-US" sz="1850" dirty="0" smtClean="0">
                <a:solidFill>
                  <a:schemeClr val="tx2"/>
                </a:solidFill>
              </a:rPr>
              <a:t>at prices </a:t>
            </a:r>
            <a:r>
              <a:rPr lang="en-US" sz="1850" dirty="0">
                <a:solidFill>
                  <a:schemeClr val="tx2"/>
                </a:solidFill>
              </a:rPr>
              <a:t>so low that as many people as possible will be able to afford them.</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850" dirty="0">
                <a:solidFill>
                  <a:schemeClr val="tx2"/>
                </a:solidFill>
              </a:rPr>
              <a:t>For us, good design is the right combination of form, function, quality, </a:t>
            </a:r>
            <a:r>
              <a:rPr lang="en-US" sz="1850" dirty="0" smtClean="0">
                <a:solidFill>
                  <a:schemeClr val="tx2"/>
                </a:solidFill>
              </a:rPr>
              <a:t>sustainability and </a:t>
            </a:r>
            <a:r>
              <a:rPr lang="en-US" sz="1850" dirty="0">
                <a:solidFill>
                  <a:schemeClr val="tx2"/>
                </a:solidFill>
              </a:rPr>
              <a:t>a low price. Our designers have to find the right balance of these elements.</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850" dirty="0">
                <a:solidFill>
                  <a:schemeClr val="tx2"/>
                </a:solidFill>
              </a:rPr>
              <a:t>It’s a unique challenge that keeps us innovative. What makes us unique is that </a:t>
            </a:r>
            <a:r>
              <a:rPr lang="en-US" sz="1850" dirty="0" smtClean="0">
                <a:solidFill>
                  <a:schemeClr val="tx2"/>
                </a:solidFill>
              </a:rPr>
              <a:t>our suppliers </a:t>
            </a:r>
            <a:r>
              <a:rPr lang="en-US" sz="1850" dirty="0">
                <a:solidFill>
                  <a:schemeClr val="tx2"/>
                </a:solidFill>
              </a:rPr>
              <a:t>play a very important role. Early in the design phase, our designers </a:t>
            </a:r>
            <a:r>
              <a:rPr lang="en-US" sz="1850" dirty="0" smtClean="0">
                <a:solidFill>
                  <a:schemeClr val="tx2"/>
                </a:solidFill>
              </a:rPr>
              <a:t>work with </a:t>
            </a:r>
            <a:r>
              <a:rPr lang="en-US" sz="1850" dirty="0">
                <a:solidFill>
                  <a:schemeClr val="tx2"/>
                </a:solidFill>
              </a:rPr>
              <a:t>teams of technicians, manufacturers and specialists – often on the factory floor.</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850" dirty="0">
                <a:solidFill>
                  <a:schemeClr val="tx2"/>
                </a:solidFill>
              </a:rPr>
              <a:t>We work hard to achieve quality at affordable prices through </a:t>
            </a:r>
            <a:r>
              <a:rPr lang="en-US" sz="1850" dirty="0" err="1">
                <a:solidFill>
                  <a:schemeClr val="tx2"/>
                </a:solidFill>
              </a:rPr>
              <a:t>maximising</a:t>
            </a:r>
            <a:r>
              <a:rPr lang="en-US" sz="1850" dirty="0">
                <a:solidFill>
                  <a:schemeClr val="tx2"/>
                </a:solidFill>
              </a:rPr>
              <a:t> value. </a:t>
            </a:r>
            <a:r>
              <a:rPr lang="en-US" sz="1850" dirty="0" smtClean="0">
                <a:solidFill>
                  <a:schemeClr val="tx2"/>
                </a:solidFill>
              </a:rPr>
              <a:t>We build </a:t>
            </a:r>
            <a:r>
              <a:rPr lang="en-US" sz="1850" dirty="0">
                <a:solidFill>
                  <a:schemeClr val="tx2"/>
                </a:solidFill>
              </a:rPr>
              <a:t>long-term supplier relationships and invest in highly automated production </a:t>
            </a:r>
            <a:r>
              <a:rPr lang="en-US" sz="1850" dirty="0" smtClean="0">
                <a:solidFill>
                  <a:schemeClr val="tx2"/>
                </a:solidFill>
              </a:rPr>
              <a:t>to produce </a:t>
            </a:r>
            <a:r>
              <a:rPr lang="en-US" sz="1850" dirty="0">
                <a:solidFill>
                  <a:schemeClr val="tx2"/>
                </a:solidFill>
              </a:rPr>
              <a:t>large volumes. We ensure that high volumes of IKEA products are </a:t>
            </a:r>
            <a:r>
              <a:rPr lang="en-US" sz="1850" dirty="0" smtClean="0">
                <a:solidFill>
                  <a:schemeClr val="tx2"/>
                </a:solidFill>
              </a:rPr>
              <a:t>available to </a:t>
            </a:r>
            <a:r>
              <a:rPr lang="en-US" sz="1850" dirty="0">
                <a:solidFill>
                  <a:schemeClr val="tx2"/>
                </a:solidFill>
              </a:rPr>
              <a:t>customers in perfect condition, at the right time and at minimum cost. This is </a:t>
            </a:r>
            <a:r>
              <a:rPr lang="en-US" sz="1850" dirty="0" smtClean="0">
                <a:solidFill>
                  <a:schemeClr val="tx2"/>
                </a:solidFill>
              </a:rPr>
              <a:t>a challenge </a:t>
            </a:r>
            <a:r>
              <a:rPr lang="en-US" sz="1850" dirty="0">
                <a:solidFill>
                  <a:schemeClr val="tx2"/>
                </a:solidFill>
              </a:rPr>
              <a:t>that requires detailed planning and flexibility. Our objective is to </a:t>
            </a:r>
            <a:r>
              <a:rPr lang="en-US" sz="1850" dirty="0" smtClean="0">
                <a:solidFill>
                  <a:schemeClr val="tx2"/>
                </a:solidFill>
              </a:rPr>
              <a:t>increase sales </a:t>
            </a:r>
            <a:r>
              <a:rPr lang="en-US" sz="1850" dirty="0">
                <a:solidFill>
                  <a:schemeClr val="tx2"/>
                </a:solidFill>
              </a:rPr>
              <a:t>and focus on growth in Asia and Australia.</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June 2014</a:t>
            </a:r>
            <a:endParaRPr lang="en-GB" sz="3600" dirty="0"/>
          </a:p>
        </p:txBody>
      </p:sp>
      <p:sp>
        <p:nvSpPr>
          <p:cNvPr id="5" name="TextBox 4">
            <a:hlinkClick r:id="rId3" action="ppaction://hlinkfile"/>
          </p:cNvPr>
          <p:cNvSpPr txBox="1"/>
          <p:nvPr/>
        </p:nvSpPr>
        <p:spPr>
          <a:xfrm>
            <a:off x="8316416" y="4398203"/>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218551733"/>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713359"/>
          </a:xfrm>
          <a:prstGeom prst="rect">
            <a:avLst/>
          </a:prstGeom>
        </p:spPr>
        <p:txBody>
          <a:bodyPr wrap="square">
            <a:spAutoFit/>
          </a:bodyPr>
          <a:lstStyle/>
          <a:p>
            <a:pPr>
              <a:spcAft>
                <a:spcPts val="400"/>
              </a:spcAft>
              <a:buClr>
                <a:schemeClr val="accent6">
                  <a:lumMod val="50000"/>
                </a:schemeClr>
              </a:buClr>
              <a:tabLst>
                <a:tab pos="8345488" algn="r"/>
              </a:tabLst>
            </a:pPr>
            <a:r>
              <a:rPr lang="en-US" sz="1660" b="1" dirty="0">
                <a:solidFill>
                  <a:schemeClr val="tx2"/>
                </a:solidFill>
              </a:rPr>
              <a:t>Evidence C A little bit of Sweden in the UK</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660" dirty="0">
                <a:solidFill>
                  <a:schemeClr val="tx2"/>
                </a:solidFill>
              </a:rPr>
              <a:t>Cathy Donnelly, IKEA’s Human Resources (HR) Operations Manager in the UK, </a:t>
            </a:r>
            <a:r>
              <a:rPr lang="en-US" sz="1660" dirty="0" smtClean="0">
                <a:solidFill>
                  <a:schemeClr val="tx2"/>
                </a:solidFill>
              </a:rPr>
              <a:t>says health </a:t>
            </a:r>
            <a:r>
              <a:rPr lang="en-US" sz="1660" dirty="0">
                <a:solidFill>
                  <a:schemeClr val="tx2"/>
                </a:solidFill>
              </a:rPr>
              <a:t>and well-being for staff is key to IKEA’s success. Company policy is to have </a:t>
            </a:r>
            <a:r>
              <a:rPr lang="en-US" sz="1660" dirty="0" smtClean="0">
                <a:solidFill>
                  <a:schemeClr val="tx2"/>
                </a:solidFill>
              </a:rPr>
              <a:t>a 50/50 </a:t>
            </a:r>
            <a:r>
              <a:rPr lang="en-US" sz="1660" dirty="0">
                <a:solidFill>
                  <a:schemeClr val="tx2"/>
                </a:solidFill>
              </a:rPr>
              <a:t>male female split in senior management. Three of the five members of </a:t>
            </a:r>
            <a:r>
              <a:rPr lang="en-US" sz="1660" dirty="0" smtClean="0">
                <a:solidFill>
                  <a:schemeClr val="tx2"/>
                </a:solidFill>
              </a:rPr>
              <a:t>IKEA UK’s </a:t>
            </a:r>
            <a:r>
              <a:rPr lang="en-US" sz="1660" dirty="0">
                <a:solidFill>
                  <a:schemeClr val="tx2"/>
                </a:solidFill>
              </a:rPr>
              <a:t>top management team are women.</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660" dirty="0">
                <a:solidFill>
                  <a:schemeClr val="tx2"/>
                </a:solidFill>
              </a:rPr>
              <a:t>IKEA has a </a:t>
            </a:r>
            <a:r>
              <a:rPr lang="en-US" sz="1660" dirty="0" err="1">
                <a:solidFill>
                  <a:schemeClr val="tx2"/>
                </a:solidFill>
              </a:rPr>
              <a:t>decentralised</a:t>
            </a:r>
            <a:r>
              <a:rPr lang="en-US" sz="1660" dirty="0">
                <a:solidFill>
                  <a:schemeClr val="tx2"/>
                </a:solidFill>
              </a:rPr>
              <a:t> organisational structure operating throughout all of its </a:t>
            </a:r>
            <a:r>
              <a:rPr lang="en-US" sz="1660" dirty="0" smtClean="0">
                <a:solidFill>
                  <a:schemeClr val="tx2"/>
                </a:solidFill>
              </a:rPr>
              <a:t>stores worldwide</a:t>
            </a:r>
            <a:r>
              <a:rPr lang="en-US" sz="1660" dirty="0">
                <a:solidFill>
                  <a:schemeClr val="tx2"/>
                </a:solidFill>
              </a:rPr>
              <a:t>. Many employees work part time or have other forms of flexible </a:t>
            </a:r>
            <a:r>
              <a:rPr lang="en-US" sz="1660" dirty="0" smtClean="0">
                <a:solidFill>
                  <a:schemeClr val="tx2"/>
                </a:solidFill>
              </a:rPr>
              <a:t>working. In </a:t>
            </a:r>
            <a:r>
              <a:rPr lang="en-US" sz="1660" dirty="0">
                <a:solidFill>
                  <a:schemeClr val="tx2"/>
                </a:solidFill>
              </a:rPr>
              <a:t>one store two HR Managers job share. Staff can work set </a:t>
            </a:r>
            <a:r>
              <a:rPr lang="en-US" sz="1660" dirty="0" err="1">
                <a:solidFill>
                  <a:schemeClr val="tx2"/>
                </a:solidFill>
              </a:rPr>
              <a:t>rotas</a:t>
            </a:r>
            <a:r>
              <a:rPr lang="en-US" sz="1660" dirty="0">
                <a:solidFill>
                  <a:schemeClr val="tx2"/>
                </a:solidFill>
              </a:rPr>
              <a:t> so they can </a:t>
            </a:r>
            <a:r>
              <a:rPr lang="en-US" sz="1660" dirty="0" smtClean="0">
                <a:solidFill>
                  <a:schemeClr val="tx2"/>
                </a:solidFill>
              </a:rPr>
              <a:t>drop their </a:t>
            </a:r>
            <a:r>
              <a:rPr lang="en-US" sz="1660" dirty="0">
                <a:solidFill>
                  <a:schemeClr val="tx2"/>
                </a:solidFill>
              </a:rPr>
              <a:t>children at school and work later or earlier shifts.</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660" dirty="0">
                <a:solidFill>
                  <a:schemeClr val="tx2"/>
                </a:solidFill>
              </a:rPr>
              <a:t>“As long as it works for the business, employees have the freedom to work flexibly</a:t>
            </a:r>
            <a:r>
              <a:rPr lang="en-US" sz="1660" dirty="0" smtClean="0">
                <a:solidFill>
                  <a:schemeClr val="tx2"/>
                </a:solidFill>
              </a:rPr>
              <a:t>,” says </a:t>
            </a:r>
            <a:r>
              <a:rPr lang="en-US" sz="1660" dirty="0">
                <a:solidFill>
                  <a:schemeClr val="tx2"/>
                </a:solidFill>
              </a:rPr>
              <a:t>Cathy. One store manager in Manchester works flexible hours. “Her line </a:t>
            </a:r>
            <a:r>
              <a:rPr lang="en-US" sz="1660" dirty="0" smtClean="0">
                <a:solidFill>
                  <a:schemeClr val="tx2"/>
                </a:solidFill>
              </a:rPr>
              <a:t>manager is </a:t>
            </a:r>
            <a:r>
              <a:rPr lang="en-US" sz="1660" dirty="0">
                <a:solidFill>
                  <a:schemeClr val="tx2"/>
                </a:solidFill>
              </a:rPr>
              <a:t>not interested in whether she starts at nine or 10 but in the store’s performance.”</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660" dirty="0">
                <a:solidFill>
                  <a:schemeClr val="tx2"/>
                </a:solidFill>
              </a:rPr>
              <a:t>IKEA stores often have long opening hours so flexible working fits well into this. </a:t>
            </a:r>
            <a:r>
              <a:rPr lang="en-US" sz="1660" dirty="0" smtClean="0">
                <a:solidFill>
                  <a:schemeClr val="tx2"/>
                </a:solidFill>
              </a:rPr>
              <a:t>IKEA has </a:t>
            </a:r>
            <a:r>
              <a:rPr lang="en-US" sz="1660" dirty="0">
                <a:solidFill>
                  <a:schemeClr val="tx2"/>
                </a:solidFill>
              </a:rPr>
              <a:t>contracts where people work longer hours in busy periods such as </a:t>
            </a:r>
            <a:r>
              <a:rPr lang="en-US" sz="1660" dirty="0" smtClean="0">
                <a:solidFill>
                  <a:schemeClr val="tx2"/>
                </a:solidFill>
              </a:rPr>
              <a:t>September when </a:t>
            </a:r>
            <a:r>
              <a:rPr lang="en-US" sz="1660" dirty="0">
                <a:solidFill>
                  <a:schemeClr val="tx2"/>
                </a:solidFill>
              </a:rPr>
              <a:t>the new catalogue is launched. They can then work fewer hours in less </a:t>
            </a:r>
            <a:r>
              <a:rPr lang="en-US" sz="1660" dirty="0" smtClean="0">
                <a:solidFill>
                  <a:schemeClr val="tx2"/>
                </a:solidFill>
              </a:rPr>
              <a:t>busy periods</a:t>
            </a:r>
            <a:r>
              <a:rPr lang="en-US" sz="1660" dirty="0">
                <a:solidFill>
                  <a:schemeClr val="tx2"/>
                </a:solidFill>
              </a:rPr>
              <a:t>. This may allow them to spend more quality time with the family.</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660" dirty="0">
                <a:solidFill>
                  <a:schemeClr val="tx2"/>
                </a:solidFill>
              </a:rPr>
              <a:t>“We are keen to support women after maternity leave. The average IKEA customer is </a:t>
            </a:r>
            <a:r>
              <a:rPr lang="en-US" sz="1660" dirty="0" smtClean="0">
                <a:solidFill>
                  <a:schemeClr val="tx2"/>
                </a:solidFill>
              </a:rPr>
              <a:t>a 35-year-old </a:t>
            </a:r>
            <a:r>
              <a:rPr lang="en-US" sz="1660" dirty="0">
                <a:solidFill>
                  <a:schemeClr val="tx2"/>
                </a:solidFill>
              </a:rPr>
              <a:t>female living with children. We need to have like-minded people </a:t>
            </a:r>
            <a:r>
              <a:rPr lang="en-US" sz="1660" dirty="0" smtClean="0">
                <a:solidFill>
                  <a:schemeClr val="tx2"/>
                </a:solidFill>
              </a:rPr>
              <a:t>working in </a:t>
            </a:r>
            <a:r>
              <a:rPr lang="en-US" sz="1660" dirty="0">
                <a:solidFill>
                  <a:schemeClr val="tx2"/>
                </a:solidFill>
              </a:rPr>
              <a:t>our organisation and meeting these customers. It makes sense to attract and </a:t>
            </a:r>
            <a:r>
              <a:rPr lang="en-US" sz="1660" dirty="0" smtClean="0">
                <a:solidFill>
                  <a:schemeClr val="tx2"/>
                </a:solidFill>
              </a:rPr>
              <a:t>retain them</a:t>
            </a:r>
            <a:r>
              <a:rPr lang="en-US" sz="1660" dirty="0">
                <a:solidFill>
                  <a:schemeClr val="tx2"/>
                </a:solidFill>
              </a:rPr>
              <a:t>.”</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June 2014</a:t>
            </a:r>
            <a:endParaRPr lang="en-GB" sz="3600" dirty="0"/>
          </a:p>
        </p:txBody>
      </p:sp>
      <p:sp>
        <p:nvSpPr>
          <p:cNvPr id="7" name="TextBox 6">
            <a:hlinkClick r:id="rId3" action="ppaction://hlinkfile"/>
          </p:cNvPr>
          <p:cNvSpPr txBox="1"/>
          <p:nvPr/>
        </p:nvSpPr>
        <p:spPr>
          <a:xfrm>
            <a:off x="8316416" y="2924944"/>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380888439"/>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347788"/>
          </a:xfrm>
          <a:prstGeom prst="rect">
            <a:avLst/>
          </a:prstGeom>
        </p:spPr>
        <p:txBody>
          <a:bodyPr wrap="square">
            <a:spAutoFit/>
          </a:bodyPr>
          <a:lstStyle/>
          <a:p>
            <a:pPr>
              <a:spcAft>
                <a:spcPts val="400"/>
              </a:spcAft>
              <a:buClr>
                <a:schemeClr val="accent6">
                  <a:lumMod val="50000"/>
                </a:schemeClr>
              </a:buClr>
              <a:tabLst>
                <a:tab pos="8345488" algn="r"/>
              </a:tabLst>
            </a:pPr>
            <a:r>
              <a:rPr lang="en-US" sz="1660" b="1" dirty="0">
                <a:solidFill>
                  <a:schemeClr val="tx2"/>
                </a:solidFill>
              </a:rPr>
              <a:t>Evidence D Selected IKEA products</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June 2014</a:t>
            </a:r>
            <a:endParaRPr lang="en-GB" sz="3600" dirty="0"/>
          </a:p>
        </p:txBody>
      </p:sp>
      <p:sp>
        <p:nvSpPr>
          <p:cNvPr id="3" name="Rectangle 2"/>
          <p:cNvSpPr/>
          <p:nvPr/>
        </p:nvSpPr>
        <p:spPr>
          <a:xfrm>
            <a:off x="265135" y="3290501"/>
            <a:ext cx="4253113" cy="646331"/>
          </a:xfrm>
          <a:prstGeom prst="rect">
            <a:avLst/>
          </a:prstGeom>
        </p:spPr>
        <p:txBody>
          <a:bodyPr wrap="square">
            <a:spAutoFit/>
          </a:bodyPr>
          <a:lstStyle/>
          <a:p>
            <a:r>
              <a:rPr lang="en-US" b="1" dirty="0">
                <a:latin typeface="MyriadPro-Bold" panose="020B0703030403020204" pitchFamily="34" charset="0"/>
              </a:rPr>
              <a:t>Billy Bookcase – 503,441 sold between</a:t>
            </a:r>
          </a:p>
          <a:p>
            <a:r>
              <a:rPr lang="en-US" b="1" dirty="0">
                <a:latin typeface="MyriadPro-Bold" panose="020B0703030403020204" pitchFamily="34" charset="0"/>
              </a:rPr>
              <a:t>1 September 2012 and 25 October 2012</a:t>
            </a:r>
            <a:endParaRPr lang="en-GB" dirty="0"/>
          </a:p>
        </p:txBody>
      </p:sp>
      <p:sp>
        <p:nvSpPr>
          <p:cNvPr id="4" name="Rectangle 3"/>
          <p:cNvSpPr/>
          <p:nvPr/>
        </p:nvSpPr>
        <p:spPr>
          <a:xfrm>
            <a:off x="4518248" y="3290501"/>
            <a:ext cx="4374232" cy="923330"/>
          </a:xfrm>
          <a:prstGeom prst="rect">
            <a:avLst/>
          </a:prstGeom>
        </p:spPr>
        <p:txBody>
          <a:bodyPr wrap="square">
            <a:spAutoFit/>
          </a:bodyPr>
          <a:lstStyle/>
          <a:p>
            <a:r>
              <a:rPr lang="en-US" b="1" i="1" dirty="0" smtClean="0">
                <a:latin typeface="MyriadPro-BoldIt" panose="020B0703030403090204" pitchFamily="34" charset="0"/>
              </a:rPr>
              <a:t>IKEA </a:t>
            </a:r>
            <a:r>
              <a:rPr lang="en-US" b="1" dirty="0" smtClean="0">
                <a:latin typeface="MyriadPro-Bold" panose="020B0703030403020204" pitchFamily="34" charset="0"/>
              </a:rPr>
              <a:t>have sold 11.6bn Swedish meatballs to British customers since 1987.</a:t>
            </a:r>
          </a:p>
          <a:p>
            <a:r>
              <a:rPr lang="en-US" b="1" dirty="0" smtClean="0">
                <a:latin typeface="MyriadPro-Bold" panose="020B0703030403020204" pitchFamily="34" charset="0"/>
              </a:rPr>
              <a:t>Growth of ready meals market up by 4%</a:t>
            </a:r>
            <a:endParaRPr lang="en-GB" dirty="0"/>
          </a:p>
        </p:txBody>
      </p:sp>
      <p:sp>
        <p:nvSpPr>
          <p:cNvPr id="5" name="Rectangle 4"/>
          <p:cNvSpPr/>
          <p:nvPr/>
        </p:nvSpPr>
        <p:spPr>
          <a:xfrm>
            <a:off x="1014411" y="6018594"/>
            <a:ext cx="7056784" cy="646331"/>
          </a:xfrm>
          <a:prstGeom prst="rect">
            <a:avLst/>
          </a:prstGeom>
        </p:spPr>
        <p:txBody>
          <a:bodyPr wrap="square">
            <a:spAutoFit/>
          </a:bodyPr>
          <a:lstStyle/>
          <a:p>
            <a:r>
              <a:rPr lang="en-US" b="1" dirty="0">
                <a:latin typeface="MyriadPro-Bold" panose="020B0703030403020204" pitchFamily="34" charset="0"/>
              </a:rPr>
              <a:t>The UK market for solar panels is </a:t>
            </a:r>
            <a:r>
              <a:rPr lang="en-US" b="1" dirty="0" smtClean="0">
                <a:latin typeface="MyriadPro-Bold" panose="020B0703030403020204" pitchFamily="34" charset="0"/>
              </a:rPr>
              <a:t>currently growing </a:t>
            </a:r>
            <a:r>
              <a:rPr lang="en-US" b="1" dirty="0">
                <a:latin typeface="MyriadPro-Bold" panose="020B0703030403020204" pitchFamily="34" charset="0"/>
              </a:rPr>
              <a:t>at 25% per year. </a:t>
            </a:r>
            <a:r>
              <a:rPr lang="en-US" b="1" i="1" dirty="0">
                <a:latin typeface="MyriadPro-BoldIt" panose="020B0703030403090204" pitchFamily="34" charset="0"/>
              </a:rPr>
              <a:t>IKEA </a:t>
            </a:r>
            <a:r>
              <a:rPr lang="en-US" b="1" dirty="0">
                <a:latin typeface="MyriadPro-Bold" panose="020B0703030403020204" pitchFamily="34" charset="0"/>
              </a:rPr>
              <a:t>is </a:t>
            </a:r>
            <a:r>
              <a:rPr lang="en-US" b="1" dirty="0" smtClean="0">
                <a:latin typeface="MyriadPro-Bold" panose="020B0703030403020204" pitchFamily="34" charset="0"/>
              </a:rPr>
              <a:t>launching packs </a:t>
            </a:r>
            <a:r>
              <a:rPr lang="en-US" b="1" dirty="0">
                <a:latin typeface="MyriadPro-Bold" panose="020B0703030403020204" pitchFamily="34" charset="0"/>
              </a:rPr>
              <a:t>of solar panels in 17 UK stores in 2013</a:t>
            </a:r>
            <a:endParaRPr lang="en-GB" dirty="0"/>
          </a:p>
        </p:txBody>
      </p:sp>
      <p:pic>
        <p:nvPicPr>
          <p:cNvPr id="29698" name="Picture 2" descr="Image result for Billy Bookcase"/>
          <p:cNvPicPr>
            <a:picLocks noChangeAspect="1" noChangeArrowheads="1"/>
          </p:cNvPicPr>
          <p:nvPr/>
        </p:nvPicPr>
        <p:blipFill rotWithShape="1">
          <a:blip r:embed="rId3">
            <a:extLst>
              <a:ext uri="{28A0092B-C50C-407E-A947-70E740481C1C}">
                <a14:useLocalDpi xmlns:a14="http://schemas.microsoft.com/office/drawing/2010/main" val="0"/>
              </a:ext>
            </a:extLst>
          </a:blip>
          <a:srcRect t="6214" b="13625"/>
          <a:stretch/>
        </p:blipFill>
        <p:spPr bwMode="auto">
          <a:xfrm>
            <a:off x="611560" y="1412776"/>
            <a:ext cx="3442769" cy="1862830"/>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descr="Image result for ikea swedish meatball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6160" y="1091783"/>
            <a:ext cx="3958408" cy="2226605"/>
          </a:xfrm>
          <a:prstGeom prst="rect">
            <a:avLst/>
          </a:prstGeom>
          <a:noFill/>
          <a:extLst>
            <a:ext uri="{909E8E84-426E-40DD-AFC4-6F175D3DCCD1}">
              <a14:hiddenFill xmlns:a14="http://schemas.microsoft.com/office/drawing/2010/main">
                <a:solidFill>
                  <a:srgbClr val="FFFFFF"/>
                </a:solidFill>
              </a14:hiddenFill>
            </a:ext>
          </a:extLst>
        </p:spPr>
      </p:pic>
      <p:pic>
        <p:nvPicPr>
          <p:cNvPr id="29702" name="Picture 6" descr="Image result for ikea solar pane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175" y="4163045"/>
            <a:ext cx="3298753" cy="1855549"/>
          </a:xfrm>
          <a:prstGeom prst="rect">
            <a:avLst/>
          </a:prstGeom>
          <a:noFill/>
          <a:extLst>
            <a:ext uri="{909E8E84-426E-40DD-AFC4-6F175D3DCCD1}">
              <a14:hiddenFill xmlns:a14="http://schemas.microsoft.com/office/drawing/2010/main">
                <a:solidFill>
                  <a:srgbClr val="FFFFFF"/>
                </a:solidFill>
              </a14:hiddenFill>
            </a:ext>
          </a:extLst>
        </p:spPr>
      </p:pic>
      <p:pic>
        <p:nvPicPr>
          <p:cNvPr id="29704" name="Picture 8" descr="Image result for ikea solar pan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2739" y="4209024"/>
            <a:ext cx="3973717" cy="180957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hlinkClick r:id="rId7" action="ppaction://hlinkfile"/>
          </p:cNvPr>
          <p:cNvSpPr txBox="1"/>
          <p:nvPr/>
        </p:nvSpPr>
        <p:spPr>
          <a:xfrm>
            <a:off x="4067944" y="4254187"/>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324899167"/>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508175"/>
          </a:xfrm>
          <a:prstGeom prst="rect">
            <a:avLst/>
          </a:prstGeom>
        </p:spPr>
        <p:txBody>
          <a:bodyPr wrap="square">
            <a:spAutoFit/>
          </a:bodyPr>
          <a:lstStyle/>
          <a:p>
            <a:pPr marL="342900" indent="-342900">
              <a:spcAft>
                <a:spcPts val="400"/>
              </a:spcAft>
              <a:buClr>
                <a:schemeClr val="accent6">
                  <a:lumMod val="50000"/>
                </a:schemeClr>
              </a:buClr>
              <a:buFont typeface="+mj-lt"/>
              <a:buAutoNum type="arabicPeriod" startAt="10"/>
              <a:tabLst>
                <a:tab pos="8345488" algn="r"/>
              </a:tabLst>
            </a:pPr>
            <a:r>
              <a:rPr lang="en-US" sz="1660" dirty="0" smtClean="0">
                <a:solidFill>
                  <a:srgbClr val="FF0000"/>
                </a:solidFill>
              </a:rPr>
              <a:t>Assess </a:t>
            </a:r>
            <a:r>
              <a:rPr lang="en-US" sz="1660" dirty="0">
                <a:solidFill>
                  <a:srgbClr val="FF0000"/>
                </a:solidFill>
              </a:rPr>
              <a:t>the value of the Boston Matrix to IKEA.</a:t>
            </a:r>
          </a:p>
          <a:p>
            <a:pPr>
              <a:spcAft>
                <a:spcPts val="400"/>
              </a:spcAft>
              <a:buClr>
                <a:schemeClr val="accent6">
                  <a:lumMod val="50000"/>
                </a:schemeClr>
              </a:buClr>
              <a:tabLst>
                <a:tab pos="8345488" algn="r"/>
              </a:tabLst>
            </a:pPr>
            <a:r>
              <a:rPr lang="en-US" sz="166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 </a:t>
            </a:r>
            <a:r>
              <a:rPr lang="en-US" sz="1660" b="1" dirty="0" smtClean="0">
                <a:solidFill>
                  <a:srgbClr val="FF0000"/>
                </a:solidFill>
              </a:rPr>
              <a:t>(</a:t>
            </a:r>
            <a:r>
              <a:rPr lang="en-US" sz="1660" b="1" dirty="0">
                <a:solidFill>
                  <a:srgbClr val="FF0000"/>
                </a:solidFill>
              </a:rPr>
              <a:t>Total for Question 10 = 12 marks)</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June 2014</a:t>
            </a:r>
            <a:endParaRPr lang="en-GB" sz="3600" dirty="0"/>
          </a:p>
        </p:txBody>
      </p:sp>
      <p:sp>
        <p:nvSpPr>
          <p:cNvPr id="7" name="TextBox 6">
            <a:hlinkClick r:id="rId3" action="ppaction://hlinkfile"/>
          </p:cNvPr>
          <p:cNvSpPr txBox="1"/>
          <p:nvPr/>
        </p:nvSpPr>
        <p:spPr>
          <a:xfrm>
            <a:off x="8316416" y="2924944"/>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539323795"/>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a:t>2 – Exam Questions – </a:t>
            </a:r>
            <a:r>
              <a:rPr lang="en-GB" sz="4000" dirty="0" smtClean="0"/>
              <a:t>June 2014</a:t>
            </a:r>
            <a:endParaRPr lang="en-GB" sz="40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3211343721"/>
              </p:ext>
            </p:extLst>
          </p:nvPr>
        </p:nvGraphicFramePr>
        <p:xfrm>
          <a:off x="251520" y="1124744"/>
          <a:ext cx="8640960" cy="5514906"/>
        </p:xfrm>
        <a:graphic>
          <a:graphicData uri="http://schemas.openxmlformats.org/drawingml/2006/table">
            <a:tbl>
              <a:tblPr firstRow="1" bandRow="1">
                <a:tableStyleId>{5C22544A-7EE6-4342-B048-85BDC9FD1C3A}</a:tableStyleId>
              </a:tblPr>
              <a:tblGrid>
                <a:gridCol w="720080"/>
                <a:gridCol w="720080"/>
                <a:gridCol w="2088232"/>
                <a:gridCol w="3794454"/>
                <a:gridCol w="1318114"/>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500" b="0" dirty="0" smtClean="0">
                          <a:solidFill>
                            <a:schemeClr val="tx1"/>
                          </a:solidFill>
                          <a:latin typeface="Arial" panose="020B0604020202020204" pitchFamily="34" charset="0"/>
                          <a:cs typeface="Arial" panose="020B0604020202020204" pitchFamily="34" charset="0"/>
                        </a:rPr>
                        <a:t>10</a:t>
                      </a:r>
                    </a:p>
                  </a:txBody>
                  <a:tcPr>
                    <a:solidFill>
                      <a:schemeClr val="tx2">
                        <a:lumMod val="20000"/>
                        <a:lumOff val="80000"/>
                      </a:schemeClr>
                    </a:solidFill>
                  </a:tcPr>
                </a:tc>
                <a:tc gridSpan="3">
                  <a:txBody>
                    <a:bodyPr/>
                    <a:lstStyle/>
                    <a:p>
                      <a:r>
                        <a:rPr lang="en-US" sz="1500" b="0" dirty="0" smtClean="0">
                          <a:solidFill>
                            <a:schemeClr val="tx1"/>
                          </a:solidFill>
                          <a:latin typeface="Arial" panose="020B0604020202020204" pitchFamily="34" charset="0"/>
                          <a:cs typeface="Arial" panose="020B0604020202020204" pitchFamily="34" charset="0"/>
                        </a:rPr>
                        <a:t>Assess the value of the Boston Matrix to IKEA.</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12 marks</a:t>
                      </a:r>
                      <a:endParaRPr lang="en-GB" sz="16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500" b="1" dirty="0" smtClean="0">
                          <a:solidFill>
                            <a:schemeClr val="tx1"/>
                          </a:solidFill>
                          <a:latin typeface="Arial" panose="020B0604020202020204" pitchFamily="34" charset="0"/>
                          <a:cs typeface="Arial" panose="020B0604020202020204" pitchFamily="34" charset="0"/>
                        </a:rPr>
                        <a:t>Level</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500" b="1" dirty="0" smtClean="0">
                          <a:solidFill>
                            <a:schemeClr val="tx1"/>
                          </a:solidFill>
                          <a:latin typeface="Arial" panose="020B0604020202020204" pitchFamily="34" charset="0"/>
                          <a:cs typeface="Arial" panose="020B0604020202020204" pitchFamily="34" charset="0"/>
                        </a:rPr>
                        <a:t>Mark</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500" b="1" dirty="0" smtClean="0">
                          <a:solidFill>
                            <a:schemeClr val="tx1"/>
                          </a:solidFill>
                          <a:latin typeface="Arial" panose="020B0604020202020204" pitchFamily="34" charset="0"/>
                          <a:cs typeface="Arial" panose="020B0604020202020204" pitchFamily="34" charset="0"/>
                        </a:rPr>
                        <a:t>Descriptor</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500" b="1" dirty="0" smtClean="0">
                          <a:solidFill>
                            <a:schemeClr val="tx1"/>
                          </a:solidFill>
                          <a:latin typeface="Arial" panose="020B0604020202020204" pitchFamily="34" charset="0"/>
                          <a:cs typeface="Arial" panose="020B0604020202020204" pitchFamily="34" charset="0"/>
                        </a:rPr>
                        <a:t>Possible content</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500" b="0" smtClean="0">
                          <a:solidFill>
                            <a:schemeClr val="tx1"/>
                          </a:solidFill>
                          <a:latin typeface="Arial" panose="020B0604020202020204" pitchFamily="34" charset="0"/>
                          <a:cs typeface="Arial" panose="020B0604020202020204" pitchFamily="34" charset="0"/>
                        </a:rPr>
                        <a:t>1</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1-2</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500" b="0" dirty="0" smtClean="0">
                          <a:solidFill>
                            <a:schemeClr val="tx1"/>
                          </a:solidFill>
                          <a:latin typeface="Arial" panose="020B0604020202020204" pitchFamily="34" charset="0"/>
                          <a:cs typeface="Arial" panose="020B0604020202020204" pitchFamily="34" charset="0"/>
                        </a:rPr>
                        <a:t>Knowledge/understanding of the Boston Matrix must be present</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500" b="0" dirty="0" smtClean="0">
                          <a:solidFill>
                            <a:schemeClr val="tx1"/>
                          </a:solidFill>
                          <a:latin typeface="Arial" panose="020B0604020202020204" pitchFamily="34" charset="0"/>
                          <a:cs typeface="Arial" panose="020B0604020202020204" pitchFamily="34" charset="0"/>
                        </a:rPr>
                        <a:t>e.g. a method of </a:t>
                      </a:r>
                      <a:r>
                        <a:rPr lang="en-US" sz="1500" b="0" dirty="0" err="1" smtClean="0">
                          <a:solidFill>
                            <a:schemeClr val="tx1"/>
                          </a:solidFill>
                          <a:latin typeface="Arial" panose="020B0604020202020204" pitchFamily="34" charset="0"/>
                          <a:cs typeface="Arial" panose="020B0604020202020204" pitchFamily="34" charset="0"/>
                        </a:rPr>
                        <a:t>analysing</a:t>
                      </a:r>
                      <a:r>
                        <a:rPr lang="en-US" sz="1500" b="0" dirty="0" smtClean="0">
                          <a:solidFill>
                            <a:schemeClr val="tx1"/>
                          </a:solidFill>
                          <a:latin typeface="Arial" panose="020B0604020202020204" pitchFamily="34" charset="0"/>
                          <a:cs typeface="Arial" panose="020B0604020202020204" pitchFamily="34" charset="0"/>
                        </a:rPr>
                        <a:t> a company’s products in terms of their market share and growth potential in terms of cash cow, star, problem child and dog</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750715">
                <a:tc>
                  <a:txBody>
                    <a:bodyPr/>
                    <a:lstStyle/>
                    <a:p>
                      <a:pPr algn="ctr"/>
                      <a:r>
                        <a:rPr lang="en-GB" sz="1500" b="0" dirty="0" smtClean="0">
                          <a:solidFill>
                            <a:schemeClr val="tx1"/>
                          </a:solidFill>
                          <a:latin typeface="Arial" panose="020B0604020202020204" pitchFamily="34" charset="0"/>
                          <a:cs typeface="Arial" panose="020B0604020202020204" pitchFamily="34" charset="0"/>
                        </a:rPr>
                        <a:t>2</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3-4</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500" b="0" dirty="0" smtClean="0">
                          <a:solidFill>
                            <a:schemeClr val="tx1"/>
                          </a:solidFill>
                          <a:latin typeface="Arial" panose="020B0604020202020204" pitchFamily="34" charset="0"/>
                          <a:cs typeface="Arial" panose="020B0604020202020204" pitchFamily="34" charset="0"/>
                        </a:rPr>
                        <a:t>Application must be present, i.e. the answer must be contextualized to IKEA</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500" b="0" dirty="0" smtClean="0">
                          <a:solidFill>
                            <a:schemeClr val="tx1"/>
                          </a:solidFill>
                          <a:latin typeface="Arial" panose="020B0604020202020204" pitchFamily="34" charset="0"/>
                          <a:cs typeface="Arial" panose="020B0604020202020204" pitchFamily="34" charset="0"/>
                        </a:rPr>
                        <a:t>e.g. IKEA has a wide product portfolio with over 9500 products ranging from furniture which has been stocked for many years to newly launched solar panels which will have different market shares/growth in different parts of the world.</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1018828">
                <a:tc>
                  <a:txBody>
                    <a:bodyPr/>
                    <a:lstStyle/>
                    <a:p>
                      <a:pPr algn="ctr"/>
                      <a:r>
                        <a:rPr lang="en-GB" sz="1500" b="0" dirty="0" smtClean="0">
                          <a:solidFill>
                            <a:schemeClr val="tx1"/>
                          </a:solidFill>
                          <a:latin typeface="Arial" panose="020B0604020202020204" pitchFamily="34" charset="0"/>
                          <a:cs typeface="Arial" panose="020B0604020202020204" pitchFamily="34" charset="0"/>
                        </a:rPr>
                        <a:t>3</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5-6</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500" b="0" dirty="0" smtClean="0">
                          <a:solidFill>
                            <a:schemeClr val="tx1"/>
                          </a:solidFill>
                          <a:latin typeface="Arial" panose="020B0604020202020204" pitchFamily="34" charset="0"/>
                          <a:cs typeface="Arial" panose="020B0604020202020204" pitchFamily="34" charset="0"/>
                        </a:rPr>
                        <a:t>Analysis in context must be present, i.e. the candidate must give reasons/ causes/ costs/ consequences of IKEA using the Boston Matrix</a:t>
                      </a:r>
                    </a:p>
                    <a:p>
                      <a:r>
                        <a:rPr lang="en-US" sz="1500" b="1" dirty="0" smtClean="0">
                          <a:solidFill>
                            <a:schemeClr val="tx1"/>
                          </a:solidFill>
                          <a:latin typeface="Arial" panose="020B0604020202020204" pitchFamily="34" charset="0"/>
                          <a:cs typeface="Arial" panose="020B0604020202020204" pitchFamily="34" charset="0"/>
                        </a:rPr>
                        <a:t>NB if analysis is not in context limit to Level 2.</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500" b="0" dirty="0" smtClean="0">
                          <a:solidFill>
                            <a:schemeClr val="tx1"/>
                          </a:solidFill>
                          <a:latin typeface="Arial" panose="020B0604020202020204" pitchFamily="34" charset="0"/>
                          <a:cs typeface="Arial" panose="020B0604020202020204" pitchFamily="34" charset="0"/>
                        </a:rPr>
                        <a:t>e.g. IKEA could use the revenue from ‘cash cows’ such as the best-selling Billy bookcase to help the development of a new product such as solar panels to ensure a balanced portfolio across its ranges.</a:t>
                      </a:r>
                    </a:p>
                    <a:p>
                      <a:pPr algn="l"/>
                      <a:r>
                        <a:rPr lang="en-US" sz="1500" b="0" dirty="0" smtClean="0">
                          <a:solidFill>
                            <a:schemeClr val="tx1"/>
                          </a:solidFill>
                          <a:latin typeface="Arial" panose="020B0604020202020204" pitchFamily="34" charset="0"/>
                          <a:cs typeface="Arial" panose="020B0604020202020204" pitchFamily="34" charset="0"/>
                        </a:rPr>
                        <a:t>e.g. Boston Matrix is a useful tool to help IKEA plan its product mix and ensure that it is constantly reviewing its product portfolio against changes in demand such as consumer concern for the environment and sustainability.</a:t>
                      </a:r>
                    </a:p>
                    <a:p>
                      <a:pPr algn="l"/>
                      <a:r>
                        <a:rPr lang="en-US" sz="1500" b="0" dirty="0" smtClean="0">
                          <a:solidFill>
                            <a:schemeClr val="tx1"/>
                          </a:solidFill>
                          <a:latin typeface="Arial" panose="020B0604020202020204" pitchFamily="34" charset="0"/>
                          <a:cs typeface="Arial" panose="020B0604020202020204" pitchFamily="34" charset="0"/>
                        </a:rPr>
                        <a:t>e.g. allows IKEA to see which of its 9500 products are growing and which products need to be divested if market share and growth is declining in order to </a:t>
                      </a:r>
                      <a:r>
                        <a:rPr lang="en-US" sz="1500" b="0" dirty="0" err="1" smtClean="0">
                          <a:solidFill>
                            <a:schemeClr val="tx1"/>
                          </a:solidFill>
                          <a:latin typeface="Arial" panose="020B0604020202020204" pitchFamily="34" charset="0"/>
                          <a:cs typeface="Arial" panose="020B0604020202020204" pitchFamily="34" charset="0"/>
                        </a:rPr>
                        <a:t>maximise</a:t>
                      </a:r>
                      <a:r>
                        <a:rPr lang="en-US" sz="1500" b="0" dirty="0" smtClean="0">
                          <a:solidFill>
                            <a:schemeClr val="tx1"/>
                          </a:solidFill>
                          <a:latin typeface="Arial" panose="020B0604020202020204" pitchFamily="34" charset="0"/>
                          <a:cs typeface="Arial" panose="020B0604020202020204" pitchFamily="34" charset="0"/>
                        </a:rPr>
                        <a:t> profits</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bl>
          </a:graphicData>
        </a:graphic>
      </p:graphicFrame>
      <p:sp>
        <p:nvSpPr>
          <p:cNvPr id="7" name="TextBox 6">
            <a:hlinkClick r:id="rId3" action="ppaction://hlinkfile"/>
          </p:cNvPr>
          <p:cNvSpPr txBox="1"/>
          <p:nvPr/>
        </p:nvSpPr>
        <p:spPr>
          <a:xfrm>
            <a:off x="8316416" y="2204864"/>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733719809"/>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a:t>2 – Exam Questions – </a:t>
            </a:r>
            <a:r>
              <a:rPr lang="en-GB" sz="4000" dirty="0" smtClean="0"/>
              <a:t>June 2014</a:t>
            </a:r>
            <a:endParaRPr lang="en-GB" sz="40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865965694"/>
              </p:ext>
            </p:extLst>
          </p:nvPr>
        </p:nvGraphicFramePr>
        <p:xfrm>
          <a:off x="251520" y="1052736"/>
          <a:ext cx="8640961" cy="5636826"/>
        </p:xfrm>
        <a:graphic>
          <a:graphicData uri="http://schemas.openxmlformats.org/drawingml/2006/table">
            <a:tbl>
              <a:tblPr firstRow="1" bandRow="1">
                <a:tableStyleId>{5C22544A-7EE6-4342-B048-85BDC9FD1C3A}</a:tableStyleId>
              </a:tblPr>
              <a:tblGrid>
                <a:gridCol w="732285"/>
                <a:gridCol w="732285"/>
                <a:gridCol w="2709453"/>
                <a:gridCol w="3222052"/>
                <a:gridCol w="1244886"/>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10</a:t>
                      </a:r>
                    </a:p>
                  </a:txBody>
                  <a:tcPr>
                    <a:solidFill>
                      <a:schemeClr val="tx2">
                        <a:lumMod val="20000"/>
                        <a:lumOff val="80000"/>
                      </a:schemeClr>
                    </a:solidFill>
                  </a:tcPr>
                </a:tc>
                <a:tc gridSpan="3">
                  <a:txBody>
                    <a:bodyPr/>
                    <a:lstStyle/>
                    <a:p>
                      <a:r>
                        <a:rPr lang="en-US" sz="1600" b="0" dirty="0" smtClean="0">
                          <a:solidFill>
                            <a:schemeClr val="tx1"/>
                          </a:solidFill>
                          <a:latin typeface="Arial" panose="020B0604020202020204" pitchFamily="34" charset="0"/>
                          <a:cs typeface="Arial" panose="020B0604020202020204" pitchFamily="34" charset="0"/>
                        </a:rPr>
                        <a:t>Assess the value of the Boston Matrix to IKEA.</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12 marks</a:t>
                      </a:r>
                      <a:endParaRPr lang="en-GB" sz="16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600" b="1" dirty="0" smtClean="0">
                          <a:solidFill>
                            <a:schemeClr val="tx1"/>
                          </a:solidFill>
                          <a:latin typeface="Arial" panose="020B0604020202020204" pitchFamily="34" charset="0"/>
                          <a:cs typeface="Arial" panose="020B0604020202020204" pitchFamily="34" charset="0"/>
                        </a:rPr>
                        <a:t>Level</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Mark</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Descriptor</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600" b="1" dirty="0" smtClean="0">
                          <a:solidFill>
                            <a:schemeClr val="tx1"/>
                          </a:solidFill>
                          <a:latin typeface="Arial" panose="020B0604020202020204" pitchFamily="34" charset="0"/>
                          <a:cs typeface="Arial" panose="020B0604020202020204" pitchFamily="34" charset="0"/>
                        </a:rPr>
                        <a:t>Example</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600" b="0" dirty="0" smtClean="0">
                          <a:solidFill>
                            <a:schemeClr val="tx1"/>
                          </a:solidFill>
                          <a:latin typeface="Arial" panose="020B0604020202020204" pitchFamily="34" charset="0"/>
                          <a:cs typeface="Arial" panose="020B0604020202020204" pitchFamily="34" charset="0"/>
                        </a:rPr>
                        <a:t>4</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600" b="1" dirty="0" smtClean="0">
                          <a:solidFill>
                            <a:schemeClr val="tx1"/>
                          </a:solidFill>
                          <a:latin typeface="Arial" panose="020B0604020202020204" pitchFamily="34" charset="0"/>
                          <a:cs typeface="Arial" panose="020B0604020202020204" pitchFamily="34" charset="0"/>
                        </a:rPr>
                        <a:t>7-12</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spcAft>
                          <a:spcPts val="600"/>
                        </a:spcAft>
                      </a:pPr>
                      <a:r>
                        <a:rPr lang="en-US" sz="1600" b="1" dirty="0" smtClean="0">
                          <a:solidFill>
                            <a:schemeClr val="tx1"/>
                          </a:solidFill>
                          <a:latin typeface="Arial" panose="020B0604020202020204" pitchFamily="34" charset="0"/>
                          <a:cs typeface="Arial" panose="020B0604020202020204" pitchFamily="34" charset="0"/>
                        </a:rPr>
                        <a:t>Low Level 4</a:t>
                      </a:r>
                      <a:r>
                        <a:rPr lang="en-US" sz="1600" b="0" dirty="0" smtClean="0">
                          <a:solidFill>
                            <a:schemeClr val="tx1"/>
                          </a:solidFill>
                          <a:latin typeface="Arial" panose="020B0604020202020204" pitchFamily="34" charset="0"/>
                          <a:cs typeface="Arial" panose="020B0604020202020204" pitchFamily="34" charset="0"/>
                        </a:rPr>
                        <a:t>: 7-8 marks</a:t>
                      </a:r>
                    </a:p>
                    <a:p>
                      <a:pPr>
                        <a:spcAft>
                          <a:spcPts val="600"/>
                        </a:spcAft>
                      </a:pPr>
                      <a:r>
                        <a:rPr lang="en-US" sz="1600" b="0" dirty="0" smtClean="0">
                          <a:solidFill>
                            <a:schemeClr val="tx1"/>
                          </a:solidFill>
                          <a:latin typeface="Arial" panose="020B0604020202020204" pitchFamily="34" charset="0"/>
                          <a:cs typeface="Arial" panose="020B0604020202020204" pitchFamily="34" charset="0"/>
                        </a:rPr>
                        <a:t>Limited evaluation must be present and in context</a:t>
                      </a:r>
                    </a:p>
                    <a:p>
                      <a:pPr>
                        <a:spcAft>
                          <a:spcPts val="600"/>
                        </a:spcAft>
                      </a:pPr>
                      <a:endParaRPr lang="en-US" sz="900" b="1" dirty="0" smtClean="0">
                        <a:solidFill>
                          <a:schemeClr val="tx1"/>
                        </a:solidFill>
                        <a:latin typeface="Arial" panose="020B0604020202020204" pitchFamily="34" charset="0"/>
                        <a:cs typeface="Arial" panose="020B0604020202020204" pitchFamily="34" charset="0"/>
                      </a:endParaRPr>
                    </a:p>
                    <a:p>
                      <a:pPr>
                        <a:spcAft>
                          <a:spcPts val="600"/>
                        </a:spcAft>
                      </a:pPr>
                      <a:r>
                        <a:rPr lang="en-US" sz="1600" b="1" dirty="0" smtClean="0">
                          <a:solidFill>
                            <a:schemeClr val="tx1"/>
                          </a:solidFill>
                          <a:latin typeface="Arial" panose="020B0604020202020204" pitchFamily="34" charset="0"/>
                          <a:cs typeface="Arial" panose="020B0604020202020204" pitchFamily="34" charset="0"/>
                        </a:rPr>
                        <a:t>Mid Level 4</a:t>
                      </a:r>
                      <a:r>
                        <a:rPr lang="en-US" sz="1600" b="0" dirty="0" smtClean="0">
                          <a:solidFill>
                            <a:schemeClr val="tx1"/>
                          </a:solidFill>
                          <a:latin typeface="Arial" panose="020B0604020202020204" pitchFamily="34" charset="0"/>
                          <a:cs typeface="Arial" panose="020B0604020202020204" pitchFamily="34" charset="0"/>
                        </a:rPr>
                        <a:t>: 9-10 marks</a:t>
                      </a:r>
                    </a:p>
                    <a:p>
                      <a:pPr>
                        <a:spcAft>
                          <a:spcPts val="600"/>
                        </a:spcAft>
                      </a:pPr>
                      <a:r>
                        <a:rPr lang="en-US" sz="1600" b="0" dirty="0" smtClean="0">
                          <a:solidFill>
                            <a:schemeClr val="tx1"/>
                          </a:solidFill>
                          <a:latin typeface="Arial" panose="020B0604020202020204" pitchFamily="34" charset="0"/>
                          <a:cs typeface="Arial" panose="020B0604020202020204" pitchFamily="34" charset="0"/>
                        </a:rPr>
                        <a:t>More evaluation will be present and in context</a:t>
                      </a:r>
                    </a:p>
                    <a:p>
                      <a:pPr>
                        <a:spcAft>
                          <a:spcPts val="600"/>
                        </a:spcAft>
                      </a:pPr>
                      <a:r>
                        <a:rPr lang="en-US" sz="1600" b="1" dirty="0" smtClean="0">
                          <a:solidFill>
                            <a:schemeClr val="tx1"/>
                          </a:solidFill>
                          <a:latin typeface="Arial" panose="020B0604020202020204" pitchFamily="34" charset="0"/>
                          <a:cs typeface="Arial" panose="020B0604020202020204" pitchFamily="34" charset="0"/>
                        </a:rPr>
                        <a:t>High Level 4</a:t>
                      </a:r>
                      <a:r>
                        <a:rPr lang="en-US" sz="1600" b="0" dirty="0" smtClean="0">
                          <a:solidFill>
                            <a:schemeClr val="tx1"/>
                          </a:solidFill>
                          <a:latin typeface="Arial" panose="020B0604020202020204" pitchFamily="34" charset="0"/>
                          <a:cs typeface="Arial" panose="020B0604020202020204" pitchFamily="34" charset="0"/>
                        </a:rPr>
                        <a:t>: 11-12 marks</a:t>
                      </a:r>
                    </a:p>
                    <a:p>
                      <a:pPr>
                        <a:spcAft>
                          <a:spcPts val="600"/>
                        </a:spcAft>
                      </a:pPr>
                      <a:r>
                        <a:rPr lang="en-US" sz="1600" b="0" dirty="0" smtClean="0">
                          <a:solidFill>
                            <a:schemeClr val="tx1"/>
                          </a:solidFill>
                          <a:latin typeface="Arial" panose="020B0604020202020204" pitchFamily="34" charset="0"/>
                          <a:cs typeface="Arial" panose="020B0604020202020204" pitchFamily="34" charset="0"/>
                        </a:rPr>
                        <a:t>Evaluation is developed to show a candidate’s real perceptiveness. Several strands may be developed: the answer is clear, coherent and articulate, leading to a convincing conclusion.</a:t>
                      </a:r>
                    </a:p>
                    <a:p>
                      <a:pPr>
                        <a:spcAft>
                          <a:spcPts val="600"/>
                        </a:spcAft>
                      </a:pPr>
                      <a:r>
                        <a:rPr lang="en-US" sz="1600" b="1" dirty="0" smtClean="0">
                          <a:solidFill>
                            <a:schemeClr val="tx1"/>
                          </a:solidFill>
                          <a:latin typeface="Arial" panose="020B0604020202020204" pitchFamily="34" charset="0"/>
                          <a:cs typeface="Arial" panose="020B0604020202020204" pitchFamily="34" charset="0"/>
                        </a:rPr>
                        <a:t>NB if evaluation not in context limit to Level 3.</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spcAft>
                          <a:spcPts val="600"/>
                        </a:spcAft>
                      </a:pPr>
                      <a:r>
                        <a:rPr lang="en-US" sz="1600" b="0" dirty="0" smtClean="0">
                          <a:solidFill>
                            <a:schemeClr val="tx1"/>
                          </a:solidFill>
                          <a:latin typeface="Arial" panose="020B0604020202020204" pitchFamily="34" charset="0"/>
                          <a:cs typeface="Arial" panose="020B0604020202020204" pitchFamily="34" charset="0"/>
                        </a:rPr>
                        <a:t>e.g. with 9500 different products it becomes impractical to conduct meaningful analysis using a simple model such as the Boston Matrix for every product.</a:t>
                      </a:r>
                    </a:p>
                    <a:p>
                      <a:pPr algn="l">
                        <a:spcAft>
                          <a:spcPts val="600"/>
                        </a:spcAft>
                      </a:pPr>
                      <a:r>
                        <a:rPr lang="en-US" sz="1600" b="0" dirty="0" smtClean="0">
                          <a:solidFill>
                            <a:schemeClr val="tx1"/>
                          </a:solidFill>
                          <a:latin typeface="Arial" panose="020B0604020202020204" pitchFamily="34" charset="0"/>
                          <a:cs typeface="Arial" panose="020B0604020202020204" pitchFamily="34" charset="0"/>
                        </a:rPr>
                        <a:t>e.g. The Boston Matrix model has its limitations for a furniture company because the market changes quickly and the model does not always reflect this as it is only a snapshot of the current position of demand for furniture in what is a dynamic market.</a:t>
                      </a:r>
                    </a:p>
                    <a:p>
                      <a:pPr algn="l">
                        <a:spcAft>
                          <a:spcPts val="600"/>
                        </a:spcAft>
                      </a:pPr>
                      <a:r>
                        <a:rPr lang="en-US" sz="1600" b="0" dirty="0" smtClean="0">
                          <a:solidFill>
                            <a:schemeClr val="tx1"/>
                          </a:solidFill>
                          <a:latin typeface="Arial" panose="020B0604020202020204" pitchFamily="34" charset="0"/>
                          <a:cs typeface="Arial" panose="020B0604020202020204" pitchFamily="34" charset="0"/>
                        </a:rPr>
                        <a:t>e.g. The Boston Matrix has little or no predictive value and does not take account of external factors which may affect IKEA such as the recent economic downturn which has impacted on IKEA and the products it sells.</a:t>
                      </a:r>
                    </a:p>
                    <a:p>
                      <a:pPr algn="l">
                        <a:spcAft>
                          <a:spcPts val="600"/>
                        </a:spcAft>
                      </a:pPr>
                      <a:r>
                        <a:rPr lang="en-US" sz="1600" b="0" dirty="0" smtClean="0">
                          <a:solidFill>
                            <a:schemeClr val="tx1"/>
                          </a:solidFill>
                          <a:latin typeface="Arial" panose="020B0604020202020204" pitchFamily="34" charset="0"/>
                          <a:cs typeface="Arial" panose="020B0604020202020204" pitchFamily="34" charset="0"/>
                        </a:rPr>
                        <a:t>e.g. The model focuses on market share and market growth but ignores issues such as developing a sustainable competitive advantage which is important to IKEA’s culture</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bl>
          </a:graphicData>
        </a:graphic>
      </p:graphicFrame>
      <p:sp>
        <p:nvSpPr>
          <p:cNvPr id="7" name="TextBox 6">
            <a:hlinkClick r:id="rId3" action="ppaction://hlinkfile"/>
          </p:cNvPr>
          <p:cNvSpPr txBox="1"/>
          <p:nvPr/>
        </p:nvSpPr>
        <p:spPr>
          <a:xfrm>
            <a:off x="8316416" y="1949931"/>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036796185"/>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188600"/>
          </a:xfrm>
          <a:prstGeom prst="rect">
            <a:avLst/>
          </a:prstGeom>
        </p:spPr>
        <p:txBody>
          <a:bodyPr wrap="square">
            <a:spAutoFit/>
          </a:bodyPr>
          <a:lstStyle/>
          <a:p>
            <a:pPr>
              <a:spcAft>
                <a:spcPts val="400"/>
              </a:spcAft>
              <a:buClr>
                <a:schemeClr val="accent6">
                  <a:lumMod val="50000"/>
                </a:schemeClr>
              </a:buClr>
              <a:tabLst>
                <a:tab pos="8345488" algn="r"/>
              </a:tabLst>
            </a:pPr>
            <a:r>
              <a:rPr lang="en-US" sz="1850" b="1" dirty="0">
                <a:solidFill>
                  <a:schemeClr val="tx2"/>
                </a:solidFill>
              </a:rPr>
              <a:t>Evidence A Cola-Cola India turns 20</a:t>
            </a:r>
            <a:endParaRPr lang="en-US" sz="1850" b="1" dirty="0" smtClean="0">
              <a:solidFill>
                <a:schemeClr val="tx2"/>
              </a:solidFill>
            </a:endParaRP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850" dirty="0">
                <a:solidFill>
                  <a:schemeClr val="tx2"/>
                </a:solidFill>
              </a:rPr>
              <a:t>The Coca-Cola drink was launched in Agra, India in </a:t>
            </a:r>
            <a:r>
              <a:rPr lang="en-US" sz="1850" dirty="0" smtClean="0">
                <a:solidFill>
                  <a:schemeClr val="tx2"/>
                </a:solidFill>
              </a:rPr>
              <a:t>1993. Since </a:t>
            </a:r>
            <a:r>
              <a:rPr lang="en-US" sz="1850" dirty="0">
                <a:solidFill>
                  <a:schemeClr val="tx2"/>
                </a:solidFill>
              </a:rPr>
              <a:t>then Coca-Cola India has grown rapidly, </a:t>
            </a:r>
            <a:r>
              <a:rPr lang="en-US" sz="1850" dirty="0" smtClean="0">
                <a:solidFill>
                  <a:schemeClr val="tx2"/>
                </a:solidFill>
              </a:rPr>
              <a:t>owning two </a:t>
            </a:r>
            <a:r>
              <a:rPr lang="en-US" sz="1850" dirty="0">
                <a:solidFill>
                  <a:schemeClr val="tx2"/>
                </a:solidFill>
              </a:rPr>
              <a:t>of the country’s largest soft drinks brands – </a:t>
            </a:r>
            <a:r>
              <a:rPr lang="en-US" sz="1850" dirty="0" err="1" smtClean="0">
                <a:solidFill>
                  <a:schemeClr val="tx2"/>
                </a:solidFill>
              </a:rPr>
              <a:t>Thums</a:t>
            </a:r>
            <a:r>
              <a:rPr lang="en-US" sz="1850" dirty="0" smtClean="0">
                <a:solidFill>
                  <a:schemeClr val="tx2"/>
                </a:solidFill>
              </a:rPr>
              <a:t> Up </a:t>
            </a:r>
            <a:r>
              <a:rPr lang="en-US" sz="1850" dirty="0">
                <a:solidFill>
                  <a:schemeClr val="tx2"/>
                </a:solidFill>
              </a:rPr>
              <a:t>and Sprite. Operations include over 7,000 Indian</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850" dirty="0">
                <a:solidFill>
                  <a:schemeClr val="tx2"/>
                </a:solidFill>
              </a:rPr>
              <a:t>distributors and more than 2.2 million retailers.</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850" dirty="0">
                <a:solidFill>
                  <a:schemeClr val="tx2"/>
                </a:solidFill>
              </a:rPr>
              <a:t>Coca-Cola India has invested more than $2bn in its </a:t>
            </a:r>
            <a:r>
              <a:rPr lang="en-US" sz="1850" dirty="0" smtClean="0">
                <a:solidFill>
                  <a:schemeClr val="tx2"/>
                </a:solidFill>
              </a:rPr>
              <a:t/>
            </a:r>
            <a:br>
              <a:rPr lang="en-US" sz="1850" dirty="0" smtClean="0">
                <a:solidFill>
                  <a:schemeClr val="tx2"/>
                </a:solidFill>
              </a:rPr>
            </a:br>
            <a:r>
              <a:rPr lang="en-US" sz="1850" dirty="0" smtClean="0">
                <a:solidFill>
                  <a:schemeClr val="tx2"/>
                </a:solidFill>
              </a:rPr>
              <a:t>Indian </a:t>
            </a:r>
            <a:r>
              <a:rPr lang="en-US" sz="1850" dirty="0">
                <a:solidFill>
                  <a:schemeClr val="tx2"/>
                </a:solidFill>
              </a:rPr>
              <a:t>operations and </a:t>
            </a:r>
            <a:r>
              <a:rPr lang="en-US" sz="1850" dirty="0" smtClean="0">
                <a:solidFill>
                  <a:schemeClr val="tx2"/>
                </a:solidFill>
              </a:rPr>
              <a:t>provides direct </a:t>
            </a:r>
            <a:r>
              <a:rPr lang="en-US" sz="1850" dirty="0">
                <a:solidFill>
                  <a:schemeClr val="tx2"/>
                </a:solidFill>
              </a:rPr>
              <a:t>employment to </a:t>
            </a:r>
            <a:r>
              <a:rPr lang="en-US" sz="1850" dirty="0" smtClean="0">
                <a:solidFill>
                  <a:schemeClr val="tx2"/>
                </a:solidFill>
              </a:rPr>
              <a:t/>
            </a:r>
            <a:br>
              <a:rPr lang="en-US" sz="1850" dirty="0" smtClean="0">
                <a:solidFill>
                  <a:schemeClr val="tx2"/>
                </a:solidFill>
              </a:rPr>
            </a:br>
            <a:r>
              <a:rPr lang="en-US" sz="1850" dirty="0" smtClean="0">
                <a:solidFill>
                  <a:schemeClr val="tx2"/>
                </a:solidFill>
              </a:rPr>
              <a:t>more </a:t>
            </a:r>
            <a:r>
              <a:rPr lang="en-US" sz="1850" dirty="0">
                <a:solidFill>
                  <a:schemeClr val="tx2"/>
                </a:solidFill>
              </a:rPr>
              <a:t>than 25,000 people and indirect employment to </a:t>
            </a:r>
            <a:r>
              <a:rPr lang="en-US" sz="1850" dirty="0" smtClean="0">
                <a:solidFill>
                  <a:schemeClr val="tx2"/>
                </a:solidFill>
              </a:rPr>
              <a:t/>
            </a:r>
            <a:br>
              <a:rPr lang="en-US" sz="1850" dirty="0" smtClean="0">
                <a:solidFill>
                  <a:schemeClr val="tx2"/>
                </a:solidFill>
              </a:rPr>
            </a:br>
            <a:r>
              <a:rPr lang="en-US" sz="1850" dirty="0" smtClean="0">
                <a:solidFill>
                  <a:schemeClr val="tx2"/>
                </a:solidFill>
              </a:rPr>
              <a:t>more than 1,500,000 </a:t>
            </a:r>
            <a:r>
              <a:rPr lang="en-US" sz="1850" dirty="0">
                <a:solidFill>
                  <a:schemeClr val="tx2"/>
                </a:solidFill>
              </a:rPr>
              <a:t>people through its vast supply and distribution system.</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850" dirty="0">
                <a:solidFill>
                  <a:schemeClr val="tx2"/>
                </a:solidFill>
              </a:rPr>
              <a:t>Coca-Cola India is the country’s leading beverage company with an unmatched </a:t>
            </a:r>
            <a:r>
              <a:rPr lang="en-US" sz="1850" dirty="0" smtClean="0">
                <a:solidFill>
                  <a:schemeClr val="tx2"/>
                </a:solidFill>
              </a:rPr>
              <a:t>portfolio of </a:t>
            </a:r>
            <a:r>
              <a:rPr lang="en-US" sz="1850" dirty="0">
                <a:solidFill>
                  <a:schemeClr val="tx2"/>
                </a:solidFill>
              </a:rPr>
              <a:t>beverages. These include Coca-Cola, Fanta Orange, </a:t>
            </a:r>
            <a:r>
              <a:rPr lang="en-US" sz="1850" dirty="0" err="1">
                <a:solidFill>
                  <a:schemeClr val="tx2"/>
                </a:solidFill>
              </a:rPr>
              <a:t>Limca</a:t>
            </a:r>
            <a:r>
              <a:rPr lang="en-US" sz="1850" dirty="0">
                <a:solidFill>
                  <a:schemeClr val="tx2"/>
                </a:solidFill>
              </a:rPr>
              <a:t>, Sprite, </a:t>
            </a:r>
            <a:r>
              <a:rPr lang="en-US" sz="1850" dirty="0" err="1">
                <a:solidFill>
                  <a:schemeClr val="tx2"/>
                </a:solidFill>
              </a:rPr>
              <a:t>Thums</a:t>
            </a:r>
            <a:r>
              <a:rPr lang="en-US" sz="1850" dirty="0">
                <a:solidFill>
                  <a:schemeClr val="tx2"/>
                </a:solidFill>
              </a:rPr>
              <a:t> Up, </a:t>
            </a:r>
            <a:r>
              <a:rPr lang="en-US" sz="1850" dirty="0" smtClean="0">
                <a:solidFill>
                  <a:schemeClr val="tx2"/>
                </a:solidFill>
              </a:rPr>
              <a:t>Burn, Kinley</a:t>
            </a:r>
            <a:r>
              <a:rPr lang="en-US" sz="1850" dirty="0">
                <a:solidFill>
                  <a:schemeClr val="tx2"/>
                </a:solidFill>
              </a:rPr>
              <a:t>, </a:t>
            </a:r>
            <a:r>
              <a:rPr lang="en-US" sz="1850" dirty="0" err="1">
                <a:solidFill>
                  <a:schemeClr val="tx2"/>
                </a:solidFill>
              </a:rPr>
              <a:t>Maaza</a:t>
            </a:r>
            <a:r>
              <a:rPr lang="en-US" sz="1850" dirty="0">
                <a:solidFill>
                  <a:schemeClr val="tx2"/>
                </a:solidFill>
              </a:rPr>
              <a:t>, Minute Maid Pulpy Orange, Minute Maid </a:t>
            </a:r>
            <a:r>
              <a:rPr lang="en-US" sz="1850" dirty="0" err="1">
                <a:solidFill>
                  <a:schemeClr val="tx2"/>
                </a:solidFill>
              </a:rPr>
              <a:t>Nimbu</a:t>
            </a:r>
            <a:r>
              <a:rPr lang="en-US" sz="1850" dirty="0">
                <a:solidFill>
                  <a:schemeClr val="tx2"/>
                </a:solidFill>
              </a:rPr>
              <a:t> Fresh and the </a:t>
            </a:r>
            <a:r>
              <a:rPr lang="en-US" sz="1850" dirty="0" smtClean="0">
                <a:solidFill>
                  <a:schemeClr val="tx2"/>
                </a:solidFill>
              </a:rPr>
              <a:t>Georgia Gold </a:t>
            </a:r>
            <a:r>
              <a:rPr lang="en-US" sz="1850" dirty="0">
                <a:solidFill>
                  <a:schemeClr val="tx2"/>
                </a:solidFill>
              </a:rPr>
              <a:t>range of teas and coffees and </a:t>
            </a:r>
            <a:r>
              <a:rPr lang="en-US" sz="1850" dirty="0" err="1">
                <a:solidFill>
                  <a:schemeClr val="tx2"/>
                </a:solidFill>
              </a:rPr>
              <a:t>Vitingo</a:t>
            </a:r>
            <a:r>
              <a:rPr lang="en-US" sz="1850" dirty="0">
                <a:solidFill>
                  <a:schemeClr val="tx2"/>
                </a:solidFill>
              </a:rPr>
              <a:t>.</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850" dirty="0">
                <a:solidFill>
                  <a:schemeClr val="tx2"/>
                </a:solidFill>
              </a:rPr>
              <a:t>Coca-Cola India is one of the largest domestic buyers of agricultural products such </a:t>
            </a:r>
            <a:r>
              <a:rPr lang="en-US" sz="1850" dirty="0" smtClean="0">
                <a:solidFill>
                  <a:schemeClr val="tx2"/>
                </a:solidFill>
              </a:rPr>
              <a:t>as sugar </a:t>
            </a:r>
            <a:r>
              <a:rPr lang="en-US" sz="1850" dirty="0">
                <a:solidFill>
                  <a:schemeClr val="tx2"/>
                </a:solidFill>
              </a:rPr>
              <a:t>and mango pulp. The company’s business also positively impacts on </a:t>
            </a:r>
            <a:r>
              <a:rPr lang="en-US" sz="1850" dirty="0" smtClean="0">
                <a:solidFill>
                  <a:schemeClr val="tx2"/>
                </a:solidFill>
              </a:rPr>
              <a:t>industries such </a:t>
            </a:r>
            <a:r>
              <a:rPr lang="en-US" sz="1850" dirty="0">
                <a:solidFill>
                  <a:schemeClr val="tx2"/>
                </a:solidFill>
              </a:rPr>
              <a:t>as glass, plastics, automobiles and banking.</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January 2015</a:t>
            </a:r>
            <a:endParaRPr lang="en-GB" sz="3600" dirty="0"/>
          </a:p>
        </p:txBody>
      </p:sp>
      <p:pic>
        <p:nvPicPr>
          <p:cNvPr id="37890" name="Picture 2" descr="Image result for coca cola india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40400" y="2348880"/>
            <a:ext cx="2552080" cy="109029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4" action="ppaction://hlinkfile"/>
          </p:cNvPr>
          <p:cNvSpPr txBox="1"/>
          <p:nvPr/>
        </p:nvSpPr>
        <p:spPr>
          <a:xfrm>
            <a:off x="8316416" y="1949931"/>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601820121"/>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2453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As you progress through your course you will do lots of work with your teachers on how to approach </a:t>
            </a:r>
            <a:r>
              <a:rPr lang="en-US" sz="1700" dirty="0" smtClean="0"/>
              <a:t>exam questions</a:t>
            </a:r>
            <a:r>
              <a:rPr lang="en-US" sz="1700" dirty="0"/>
              <a:t>. Here are just a couple of general tips to help you out:</a:t>
            </a:r>
          </a:p>
          <a:p>
            <a:pPr marL="457200" indent="-457200">
              <a:buClr>
                <a:schemeClr val="accent6">
                  <a:lumMod val="50000"/>
                </a:schemeClr>
              </a:buClr>
              <a:buFont typeface="+mj-lt"/>
              <a:buAutoNum type="arabicPeriod"/>
            </a:pPr>
            <a:r>
              <a:rPr lang="en-US" sz="1700" dirty="0" smtClean="0"/>
              <a:t>When </a:t>
            </a:r>
            <a:r>
              <a:rPr lang="en-US" sz="1700" dirty="0"/>
              <a:t>you read a question, look for </a:t>
            </a:r>
            <a:r>
              <a:rPr lang="en-US" sz="1700" b="1" dirty="0"/>
              <a:t>three things: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command word.</a:t>
            </a:r>
            <a:r>
              <a:rPr lang="en-US" sz="1700" dirty="0"/>
              <a:t> This tells you to ‘describe’, ‘analyse’, ‘assess’ etc. It is important because </a:t>
            </a:r>
            <a:r>
              <a:rPr lang="en-US" sz="1700" dirty="0" smtClean="0"/>
              <a:t>it lets </a:t>
            </a:r>
            <a:r>
              <a:rPr lang="en-US" sz="1700" dirty="0"/>
              <a:t>you know which skills and assessment objectives are being assessed in your answer. Make </a:t>
            </a:r>
            <a:r>
              <a:rPr lang="en-US" sz="1700" dirty="0" smtClean="0"/>
              <a:t>sure you </a:t>
            </a:r>
            <a:r>
              <a:rPr lang="en-US" sz="1700" dirty="0"/>
              <a:t>know what each command word is asking for.</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number of marks</a:t>
            </a:r>
            <a:r>
              <a:rPr lang="en-US" sz="1700" dirty="0">
                <a:solidFill>
                  <a:srgbClr val="FF0000"/>
                </a:solidFill>
              </a:rPr>
              <a:t> </a:t>
            </a:r>
            <a:r>
              <a:rPr lang="en-US" sz="1700" dirty="0"/>
              <a:t>given. This gives you information about how to answer the question </a:t>
            </a:r>
            <a:r>
              <a:rPr lang="en-US" sz="1700" dirty="0" smtClean="0"/>
              <a:t>because you </a:t>
            </a:r>
            <a:r>
              <a:rPr lang="en-US" sz="1700" dirty="0"/>
              <a:t>can see whether marks are given for each skill demonstrated (with low-mark answers) or for </a:t>
            </a:r>
            <a:r>
              <a:rPr lang="en-US" sz="1700" dirty="0" smtClean="0"/>
              <a:t>the level </a:t>
            </a:r>
            <a:r>
              <a:rPr lang="en-US" sz="1700" dirty="0"/>
              <a:t>of response (higher mark answers). Understanding how to gain marks means that you can </a:t>
            </a:r>
            <a:r>
              <a:rPr lang="en-US" sz="1700" dirty="0" smtClean="0"/>
              <a:t>self-check your </a:t>
            </a:r>
            <a:r>
              <a:rPr lang="en-US" sz="1700" dirty="0"/>
              <a:t>answers to see whether you have given the examiner what they need in order to </a:t>
            </a:r>
            <a:r>
              <a:rPr lang="en-US" sz="1700" dirty="0" smtClean="0"/>
              <a:t>award you </a:t>
            </a:r>
            <a:r>
              <a:rPr lang="en-US" sz="1700" dirty="0"/>
              <a:t>full marks.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relevant theory</a:t>
            </a:r>
            <a:r>
              <a:rPr lang="en-US" sz="1700" b="1" dirty="0"/>
              <a:t>.</a:t>
            </a:r>
            <a:r>
              <a:rPr lang="en-US" sz="1700" dirty="0"/>
              <a:t> Each question is testing your understanding of a piece of theory from </a:t>
            </a:r>
            <a:r>
              <a:rPr lang="en-US" sz="1700" dirty="0" smtClean="0"/>
              <a:t>the unit </a:t>
            </a:r>
            <a:r>
              <a:rPr lang="en-US" sz="1700" dirty="0"/>
              <a:t>specification. You may have to apply this to a specific context, but before this you need to </a:t>
            </a:r>
            <a:r>
              <a:rPr lang="en-US" sz="1700" dirty="0" smtClean="0"/>
              <a:t>be clear </a:t>
            </a:r>
            <a:r>
              <a:rPr lang="en-US" sz="1700" dirty="0"/>
              <a:t>on what the theory is. In this book the questions all relate to the chapter they are in, so this </a:t>
            </a:r>
            <a:r>
              <a:rPr lang="en-US" sz="1700" dirty="0" smtClean="0"/>
              <a:t>is pretty </a:t>
            </a:r>
            <a:r>
              <a:rPr lang="en-US" sz="1700" dirty="0"/>
              <a:t>easy, but get in the habit now of thinking about the key pieces of theory before you start </a:t>
            </a:r>
            <a:r>
              <a:rPr lang="en-US" sz="1700" dirty="0" smtClean="0"/>
              <a:t>to write </a:t>
            </a:r>
            <a:r>
              <a:rPr lang="en-US" sz="1700" dirty="0"/>
              <a:t>your answers.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468325192"/>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3190617"/>
          </a:xfrm>
          <a:prstGeom prst="rect">
            <a:avLst/>
          </a:prstGeom>
        </p:spPr>
        <p:txBody>
          <a:bodyPr wrap="square">
            <a:spAutoFit/>
          </a:bodyPr>
          <a:lstStyle/>
          <a:p>
            <a:pPr>
              <a:spcAft>
                <a:spcPts val="400"/>
              </a:spcAft>
              <a:buClr>
                <a:schemeClr val="accent6">
                  <a:lumMod val="50000"/>
                </a:schemeClr>
              </a:buClr>
              <a:tabLst>
                <a:tab pos="8345488" algn="r"/>
              </a:tabLst>
            </a:pPr>
            <a:r>
              <a:rPr lang="en-US" sz="2200" b="1" dirty="0">
                <a:solidFill>
                  <a:schemeClr val="tx2"/>
                </a:solidFill>
              </a:rPr>
              <a:t>Evidence B Coca-Cola India – Responsible Marketing</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200" dirty="0">
                <a:solidFill>
                  <a:schemeClr val="tx2"/>
                </a:solidFill>
              </a:rPr>
              <a:t>As part of our marketing, we have a Global Responsible Marketing Policy and we do </a:t>
            </a:r>
            <a:r>
              <a:rPr lang="en-US" sz="2200" dirty="0" smtClean="0">
                <a:solidFill>
                  <a:schemeClr val="tx2"/>
                </a:solidFill>
              </a:rPr>
              <a:t>not market </a:t>
            </a:r>
            <a:r>
              <a:rPr lang="en-US" sz="2200" dirty="0">
                <a:solidFill>
                  <a:schemeClr val="tx2"/>
                </a:solidFill>
              </a:rPr>
              <a:t>any products directly to children under 12. This means we will not use </a:t>
            </a:r>
            <a:r>
              <a:rPr lang="en-US" sz="2200" dirty="0" smtClean="0">
                <a:solidFill>
                  <a:schemeClr val="tx2"/>
                </a:solidFill>
              </a:rPr>
              <a:t>advertising directly </a:t>
            </a:r>
            <a:r>
              <a:rPr lang="en-US" sz="2200" dirty="0">
                <a:solidFill>
                  <a:schemeClr val="tx2"/>
                </a:solidFill>
              </a:rPr>
              <a:t>targeted at audiences that have more than 35% of children under 12. Our </a:t>
            </a:r>
            <a:r>
              <a:rPr lang="en-US" sz="2200" dirty="0" smtClean="0">
                <a:solidFill>
                  <a:schemeClr val="tx2"/>
                </a:solidFill>
              </a:rPr>
              <a:t>policy applies </a:t>
            </a:r>
            <a:r>
              <a:rPr lang="en-US" sz="2200" dirty="0">
                <a:solidFill>
                  <a:schemeClr val="tx2"/>
                </a:solidFill>
              </a:rPr>
              <a:t>to all of our beverages and the media outlets we use. We are proud to be part </a:t>
            </a:r>
            <a:r>
              <a:rPr lang="en-US" sz="2200" dirty="0" smtClean="0">
                <a:solidFill>
                  <a:schemeClr val="tx2"/>
                </a:solidFill>
              </a:rPr>
              <a:t>of the </a:t>
            </a:r>
            <a:r>
              <a:rPr lang="en-US" sz="2200" dirty="0">
                <a:solidFill>
                  <a:schemeClr val="tx2"/>
                </a:solidFill>
              </a:rPr>
              <a:t>‘India Pledge’, which is a commitment to change food and beverage advertising </a:t>
            </a:r>
            <a:r>
              <a:rPr lang="en-US" sz="2200" dirty="0" smtClean="0">
                <a:solidFill>
                  <a:schemeClr val="tx2"/>
                </a:solidFill>
              </a:rPr>
              <a:t>to children </a:t>
            </a:r>
            <a:r>
              <a:rPr lang="en-US" sz="2200" dirty="0">
                <a:solidFill>
                  <a:schemeClr val="tx2"/>
                </a:solidFill>
              </a:rPr>
              <a:t>under the age of 12 years in India.</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January 2015</a:t>
            </a:r>
            <a:endParaRPr lang="en-GB" sz="3600" dirty="0"/>
          </a:p>
        </p:txBody>
      </p:sp>
      <p:pic>
        <p:nvPicPr>
          <p:cNvPr id="37890" name="Picture 2" descr="Image result for coca cola india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5891" y="4869160"/>
            <a:ext cx="3488184" cy="1490218"/>
          </a:xfrm>
          <a:prstGeom prst="rect">
            <a:avLst/>
          </a:prstGeom>
          <a:noFill/>
          <a:extLst>
            <a:ext uri="{909E8E84-426E-40DD-AFC4-6F175D3DCCD1}">
              <a14:hiddenFill xmlns:a14="http://schemas.microsoft.com/office/drawing/2010/main">
                <a:solidFill>
                  <a:srgbClr val="FFFFFF"/>
                </a:solidFill>
              </a14:hiddenFill>
            </a:ext>
          </a:extLst>
        </p:spPr>
      </p:pic>
      <p:pic>
        <p:nvPicPr>
          <p:cNvPr id="39940" name="Picture 4" descr="Image result for coca cola india products"/>
          <p:cNvPicPr>
            <a:picLocks noChangeAspect="1" noChangeArrowheads="1"/>
          </p:cNvPicPr>
          <p:nvPr/>
        </p:nvPicPr>
        <p:blipFill rotWithShape="1">
          <a:blip r:embed="rId4">
            <a:extLst>
              <a:ext uri="{28A0092B-C50C-407E-A947-70E740481C1C}">
                <a14:useLocalDpi xmlns:a14="http://schemas.microsoft.com/office/drawing/2010/main" val="0"/>
              </a:ext>
            </a:extLst>
          </a:blip>
          <a:srcRect l="5994" t="4025"/>
          <a:stretch/>
        </p:blipFill>
        <p:spPr bwMode="auto">
          <a:xfrm>
            <a:off x="265135" y="4509120"/>
            <a:ext cx="5256441" cy="212298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file"/>
          </p:cNvPr>
          <p:cNvSpPr txBox="1"/>
          <p:nvPr/>
        </p:nvSpPr>
        <p:spPr>
          <a:xfrm>
            <a:off x="8316416" y="1052736"/>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500083878"/>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734903"/>
          </a:xfrm>
          <a:prstGeom prst="rect">
            <a:avLst/>
          </a:prstGeom>
        </p:spPr>
        <p:txBody>
          <a:bodyPr wrap="square">
            <a:spAutoFit/>
          </a:bodyPr>
          <a:lstStyle/>
          <a:p>
            <a:pPr>
              <a:spcAft>
                <a:spcPts val="400"/>
              </a:spcAft>
              <a:buClr>
                <a:schemeClr val="accent6">
                  <a:lumMod val="50000"/>
                </a:schemeClr>
              </a:buClr>
              <a:tabLst>
                <a:tab pos="8345488" algn="r"/>
              </a:tabLst>
            </a:pPr>
            <a:r>
              <a:rPr lang="en-US" sz="2000" b="1" dirty="0" smtClean="0">
                <a:solidFill>
                  <a:schemeClr val="tx2"/>
                </a:solidFill>
              </a:rPr>
              <a:t>Evidence C New High-tech Bottling Plant</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000" dirty="0" smtClean="0">
                <a:solidFill>
                  <a:schemeClr val="tx2"/>
                </a:solidFill>
              </a:rPr>
              <a:t>To mark its 20 years in India, Coca-Cola India opened </a:t>
            </a:r>
            <a:r>
              <a:rPr lang="en-US" sz="2000" dirty="0">
                <a:solidFill>
                  <a:schemeClr val="tx2"/>
                </a:solidFill>
              </a:rPr>
              <a:t>a new bottling plant at </a:t>
            </a:r>
            <a:r>
              <a:rPr lang="en-US" sz="2000" dirty="0" err="1">
                <a:solidFill>
                  <a:schemeClr val="tx2"/>
                </a:solidFill>
              </a:rPr>
              <a:t>Chatta</a:t>
            </a:r>
            <a:r>
              <a:rPr lang="en-US" sz="2000" dirty="0">
                <a:solidFill>
                  <a:schemeClr val="tx2"/>
                </a:solidFill>
              </a:rPr>
              <a:t> in </a:t>
            </a:r>
            <a:r>
              <a:rPr lang="en-US" sz="2000" dirty="0" smtClean="0">
                <a:solidFill>
                  <a:schemeClr val="tx2"/>
                </a:solidFill>
              </a:rPr>
              <a:t>Uttar Pradesh</a:t>
            </a:r>
            <a:r>
              <a:rPr lang="en-US" sz="2000" dirty="0">
                <a:solidFill>
                  <a:schemeClr val="tx2"/>
                </a:solidFill>
              </a:rPr>
              <a:t>. With an investment of </a:t>
            </a:r>
            <a:r>
              <a:rPr lang="en-US" sz="2000" dirty="0" err="1">
                <a:solidFill>
                  <a:schemeClr val="tx2"/>
                </a:solidFill>
              </a:rPr>
              <a:t>Rs</a:t>
            </a:r>
            <a:r>
              <a:rPr lang="en-US" sz="2000" dirty="0">
                <a:solidFill>
                  <a:schemeClr val="tx2"/>
                </a:solidFill>
              </a:rPr>
              <a:t> 135 crore ($</a:t>
            </a:r>
            <a:r>
              <a:rPr lang="en-US" sz="2000" dirty="0" smtClean="0">
                <a:solidFill>
                  <a:schemeClr val="tx2"/>
                </a:solidFill>
              </a:rPr>
              <a:t>23m) the </a:t>
            </a:r>
            <a:r>
              <a:rPr lang="en-US" sz="2000" dirty="0">
                <a:solidFill>
                  <a:schemeClr val="tx2"/>
                </a:solidFill>
              </a:rPr>
              <a:t>new high-tech plant will be Coca-Cola </a:t>
            </a:r>
            <a:r>
              <a:rPr lang="en-US" sz="2000" dirty="0" smtClean="0">
                <a:solidFill>
                  <a:schemeClr val="tx2"/>
                </a:solidFill>
              </a:rPr>
              <a:t>India’s 58th </a:t>
            </a:r>
            <a:r>
              <a:rPr lang="en-US" sz="2000" dirty="0">
                <a:solidFill>
                  <a:schemeClr val="tx2"/>
                </a:solidFill>
              </a:rPr>
              <a:t>manufacturing plant in the country. </a:t>
            </a:r>
            <a:r>
              <a:rPr lang="en-US" sz="2000" dirty="0" smtClean="0">
                <a:solidFill>
                  <a:schemeClr val="tx2"/>
                </a:solidFill>
              </a:rPr>
              <a:t>The company’s </a:t>
            </a:r>
            <a:r>
              <a:rPr lang="en-US" sz="2000" dirty="0">
                <a:solidFill>
                  <a:schemeClr val="tx2"/>
                </a:solidFill>
              </a:rPr>
              <a:t>latest technology will ensure no </a:t>
            </a:r>
            <a:r>
              <a:rPr lang="en-US" sz="2000" dirty="0" smtClean="0">
                <a:solidFill>
                  <a:schemeClr val="tx2"/>
                </a:solidFill>
              </a:rPr>
              <a:t>wastage of </a:t>
            </a:r>
            <a:r>
              <a:rPr lang="en-US" sz="2000" dirty="0">
                <a:solidFill>
                  <a:schemeClr val="tx2"/>
                </a:solidFill>
              </a:rPr>
              <a:t>water and energy. It will produce 1,200 </a:t>
            </a:r>
            <a:r>
              <a:rPr lang="en-US" sz="2000" dirty="0" smtClean="0">
                <a:solidFill>
                  <a:schemeClr val="tx2"/>
                </a:solidFill>
              </a:rPr>
              <a:t>bottles per </a:t>
            </a:r>
            <a:r>
              <a:rPr lang="en-US" sz="2000" dirty="0">
                <a:solidFill>
                  <a:schemeClr val="tx2"/>
                </a:solidFill>
              </a:rPr>
              <a:t>minute and will be capital intensive, </a:t>
            </a:r>
            <a:r>
              <a:rPr lang="en-US" sz="2000" dirty="0" smtClean="0">
                <a:solidFill>
                  <a:schemeClr val="tx2"/>
                </a:solidFill>
              </a:rPr>
              <a:t>providing employment </a:t>
            </a:r>
            <a:r>
              <a:rPr lang="en-US" sz="2000" dirty="0">
                <a:solidFill>
                  <a:schemeClr val="tx2"/>
                </a:solidFill>
              </a:rPr>
              <a:t>to 225 people.</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000" dirty="0" err="1">
                <a:solidFill>
                  <a:schemeClr val="tx2"/>
                </a:solidFill>
              </a:rPr>
              <a:t>Venkatesh</a:t>
            </a:r>
            <a:r>
              <a:rPr lang="en-US" sz="2000" dirty="0">
                <a:solidFill>
                  <a:schemeClr val="tx2"/>
                </a:solidFill>
              </a:rPr>
              <a:t> </a:t>
            </a:r>
            <a:r>
              <a:rPr lang="en-US" sz="2000" dirty="0" err="1">
                <a:solidFill>
                  <a:schemeClr val="tx2"/>
                </a:solidFill>
              </a:rPr>
              <a:t>Kini</a:t>
            </a:r>
            <a:r>
              <a:rPr lang="en-US" sz="2000" dirty="0">
                <a:solidFill>
                  <a:schemeClr val="tx2"/>
                </a:solidFill>
              </a:rPr>
              <a:t>, Deputy Business Unit </a:t>
            </a:r>
            <a:r>
              <a:rPr lang="en-US" sz="2000" dirty="0" smtClean="0">
                <a:solidFill>
                  <a:schemeClr val="tx2"/>
                </a:solidFill>
              </a:rPr>
              <a:t/>
            </a:r>
            <a:br>
              <a:rPr lang="en-US" sz="2000" dirty="0" smtClean="0">
                <a:solidFill>
                  <a:schemeClr val="tx2"/>
                </a:solidFill>
              </a:rPr>
            </a:br>
            <a:r>
              <a:rPr lang="en-US" sz="2000" dirty="0" smtClean="0">
                <a:solidFill>
                  <a:schemeClr val="tx2"/>
                </a:solidFill>
              </a:rPr>
              <a:t>President, Coca-Cola </a:t>
            </a:r>
            <a:r>
              <a:rPr lang="en-US" sz="2000" dirty="0">
                <a:solidFill>
                  <a:schemeClr val="tx2"/>
                </a:solidFill>
              </a:rPr>
              <a:t>India, said, “Our </a:t>
            </a:r>
            <a:r>
              <a:rPr lang="en-US" sz="2000" dirty="0" smtClean="0">
                <a:solidFill>
                  <a:schemeClr val="tx2"/>
                </a:solidFill>
              </a:rPr>
              <a:t/>
            </a:r>
            <a:br>
              <a:rPr lang="en-US" sz="2000" dirty="0" smtClean="0">
                <a:solidFill>
                  <a:schemeClr val="tx2"/>
                </a:solidFill>
              </a:rPr>
            </a:br>
            <a:r>
              <a:rPr lang="en-US" sz="2000" dirty="0" smtClean="0">
                <a:solidFill>
                  <a:schemeClr val="tx2"/>
                </a:solidFill>
              </a:rPr>
              <a:t>investments </a:t>
            </a:r>
            <a:r>
              <a:rPr lang="en-US" sz="2000" dirty="0">
                <a:solidFill>
                  <a:schemeClr val="tx2"/>
                </a:solidFill>
              </a:rPr>
              <a:t>in India are on track as we </a:t>
            </a:r>
            <a:r>
              <a:rPr lang="en-US" sz="2000" dirty="0" smtClean="0">
                <a:solidFill>
                  <a:schemeClr val="tx2"/>
                </a:solidFill>
              </a:rPr>
              <a:t/>
            </a:r>
            <a:br>
              <a:rPr lang="en-US" sz="2000" dirty="0" smtClean="0">
                <a:solidFill>
                  <a:schemeClr val="tx2"/>
                </a:solidFill>
              </a:rPr>
            </a:br>
            <a:r>
              <a:rPr lang="en-US" sz="2000" dirty="0" smtClean="0">
                <a:solidFill>
                  <a:schemeClr val="tx2"/>
                </a:solidFill>
              </a:rPr>
              <a:t>build scale, manufacturing </a:t>
            </a:r>
            <a:r>
              <a:rPr lang="en-US" sz="2000" dirty="0">
                <a:solidFill>
                  <a:schemeClr val="tx2"/>
                </a:solidFill>
              </a:rPr>
              <a:t>capacity, </a:t>
            </a:r>
            <a:r>
              <a:rPr lang="en-US" sz="2000" dirty="0" smtClean="0">
                <a:solidFill>
                  <a:schemeClr val="tx2"/>
                </a:solidFill>
              </a:rPr>
              <a:t/>
            </a:r>
            <a:br>
              <a:rPr lang="en-US" sz="2000" dirty="0" smtClean="0">
                <a:solidFill>
                  <a:schemeClr val="tx2"/>
                </a:solidFill>
              </a:rPr>
            </a:br>
            <a:r>
              <a:rPr lang="en-US" sz="2000" dirty="0" smtClean="0">
                <a:solidFill>
                  <a:schemeClr val="tx2"/>
                </a:solidFill>
              </a:rPr>
              <a:t>distribution </a:t>
            </a:r>
            <a:r>
              <a:rPr lang="en-US" sz="2000" dirty="0">
                <a:solidFill>
                  <a:schemeClr val="tx2"/>
                </a:solidFill>
              </a:rPr>
              <a:t>capability and a robust </a:t>
            </a:r>
            <a:r>
              <a:rPr lang="en-US" sz="2000" dirty="0" smtClean="0">
                <a:solidFill>
                  <a:schemeClr val="tx2"/>
                </a:solidFill>
              </a:rPr>
              <a:t/>
            </a:r>
            <a:br>
              <a:rPr lang="en-US" sz="2000" dirty="0" smtClean="0">
                <a:solidFill>
                  <a:schemeClr val="tx2"/>
                </a:solidFill>
              </a:rPr>
            </a:br>
            <a:r>
              <a:rPr lang="en-US" sz="2000" dirty="0" smtClean="0">
                <a:solidFill>
                  <a:schemeClr val="tx2"/>
                </a:solidFill>
              </a:rPr>
              <a:t>product </a:t>
            </a:r>
            <a:r>
              <a:rPr lang="en-US" sz="2000" dirty="0">
                <a:solidFill>
                  <a:schemeClr val="tx2"/>
                </a:solidFill>
              </a:rPr>
              <a:t>portfolio </a:t>
            </a:r>
            <a:r>
              <a:rPr lang="en-US" sz="2000" dirty="0" smtClean="0">
                <a:solidFill>
                  <a:schemeClr val="tx2"/>
                </a:solidFill>
              </a:rPr>
              <a:t>to realise </a:t>
            </a:r>
            <a:r>
              <a:rPr lang="en-US" sz="2000" dirty="0">
                <a:solidFill>
                  <a:schemeClr val="tx2"/>
                </a:solidFill>
              </a:rPr>
              <a:t>our business goals in India. By using quality management techniques, we </a:t>
            </a:r>
            <a:r>
              <a:rPr lang="en-US" sz="2000" dirty="0" smtClean="0">
                <a:solidFill>
                  <a:schemeClr val="tx2"/>
                </a:solidFill>
              </a:rPr>
              <a:t>share best </a:t>
            </a:r>
            <a:r>
              <a:rPr lang="en-US" sz="2000" dirty="0">
                <a:solidFill>
                  <a:schemeClr val="tx2"/>
                </a:solidFill>
              </a:rPr>
              <a:t>practices and technological advancements with our suppliers, vendors and </a:t>
            </a:r>
            <a:r>
              <a:rPr lang="en-US" sz="2000" dirty="0" smtClean="0">
                <a:solidFill>
                  <a:schemeClr val="tx2"/>
                </a:solidFill>
              </a:rPr>
              <a:t>allied industries</a:t>
            </a:r>
            <a:r>
              <a:rPr lang="en-US" sz="2000" dirty="0">
                <a:solidFill>
                  <a:schemeClr val="tx2"/>
                </a:solidFill>
              </a:rPr>
              <a:t>, which often leads to improvement in the overall standards of quality </a:t>
            </a:r>
            <a:r>
              <a:rPr lang="en-US" sz="2000" dirty="0" smtClean="0">
                <a:solidFill>
                  <a:schemeClr val="tx2"/>
                </a:solidFill>
              </a:rPr>
              <a:t>across industries</a:t>
            </a:r>
            <a:r>
              <a:rPr lang="en-US" sz="2000" dirty="0">
                <a:solidFill>
                  <a:schemeClr val="tx2"/>
                </a:solidFill>
              </a:rPr>
              <a:t>.”</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January 2015</a:t>
            </a:r>
            <a:endParaRPr lang="en-GB" sz="3600" dirty="0"/>
          </a:p>
        </p:txBody>
      </p:sp>
      <p:pic>
        <p:nvPicPr>
          <p:cNvPr id="40962" name="Picture 2" descr="Image result for Venkatesh Kin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3478137"/>
            <a:ext cx="3384376" cy="160704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4" action="ppaction://hlinkfile"/>
          </p:cNvPr>
          <p:cNvSpPr txBox="1"/>
          <p:nvPr/>
        </p:nvSpPr>
        <p:spPr>
          <a:xfrm>
            <a:off x="8316416" y="1052736"/>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039548996"/>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663089"/>
          </a:xfrm>
          <a:prstGeom prst="rect">
            <a:avLst/>
          </a:prstGeom>
        </p:spPr>
        <p:txBody>
          <a:bodyPr wrap="square">
            <a:spAutoFit/>
          </a:bodyPr>
          <a:lstStyle/>
          <a:p>
            <a:pPr>
              <a:spcAft>
                <a:spcPts val="400"/>
              </a:spcAft>
              <a:buClr>
                <a:schemeClr val="accent6">
                  <a:lumMod val="50000"/>
                </a:schemeClr>
              </a:buClr>
              <a:tabLst>
                <a:tab pos="8345488" algn="r"/>
              </a:tabLst>
            </a:pPr>
            <a:r>
              <a:rPr lang="en-US" sz="2200" b="1" dirty="0">
                <a:solidFill>
                  <a:schemeClr val="tx2"/>
                </a:solidFill>
              </a:rPr>
              <a:t>Evidence D Coca-Cola India – A Great Place to Work</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200" dirty="0">
                <a:solidFill>
                  <a:schemeClr val="tx2"/>
                </a:solidFill>
              </a:rPr>
              <a:t>We aspire to be a great place to work, where employees are given opportunities </a:t>
            </a:r>
            <a:r>
              <a:rPr lang="en-US" sz="2200" dirty="0" smtClean="0">
                <a:solidFill>
                  <a:schemeClr val="tx2"/>
                </a:solidFill>
              </a:rPr>
              <a:t>to develop </a:t>
            </a:r>
            <a:r>
              <a:rPr lang="en-US" sz="2200" dirty="0">
                <a:solidFill>
                  <a:schemeClr val="tx2"/>
                </a:solidFill>
              </a:rPr>
              <a:t>their skills and expand their breadth of experience. With this in mind we </a:t>
            </a:r>
            <a:r>
              <a:rPr lang="en-US" sz="2200" dirty="0" smtClean="0">
                <a:solidFill>
                  <a:schemeClr val="tx2"/>
                </a:solidFill>
              </a:rPr>
              <a:t>have developed </a:t>
            </a:r>
            <a:r>
              <a:rPr lang="en-US" sz="2200" dirty="0">
                <a:solidFill>
                  <a:schemeClr val="tx2"/>
                </a:solidFill>
              </a:rPr>
              <a:t>six special training </a:t>
            </a:r>
            <a:r>
              <a:rPr lang="en-US" sz="2200" dirty="0" smtClean="0">
                <a:solidFill>
                  <a:schemeClr val="tx2"/>
                </a:solidFill>
              </a:rPr>
              <a:t>programs </a:t>
            </a:r>
            <a:r>
              <a:rPr lang="en-US" sz="2200" dirty="0">
                <a:solidFill>
                  <a:schemeClr val="tx2"/>
                </a:solidFill>
              </a:rPr>
              <a:t>for all employees at all levels of the hierarchy.</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200" dirty="0">
                <a:solidFill>
                  <a:schemeClr val="tx2"/>
                </a:solidFill>
              </a:rPr>
              <a:t>Pegasus is our leading training </a:t>
            </a:r>
            <a:r>
              <a:rPr lang="en-US" sz="2200" dirty="0" smtClean="0">
                <a:solidFill>
                  <a:schemeClr val="tx2"/>
                </a:solidFill>
              </a:rPr>
              <a:t>program </a:t>
            </a:r>
            <a:r>
              <a:rPr lang="en-US" sz="2200" dirty="0">
                <a:solidFill>
                  <a:schemeClr val="tx2"/>
                </a:solidFill>
              </a:rPr>
              <a:t>which seeks to develop all-round top </a:t>
            </a:r>
            <a:r>
              <a:rPr lang="en-US" sz="2200" dirty="0" smtClean="0">
                <a:solidFill>
                  <a:schemeClr val="tx2"/>
                </a:solidFill>
              </a:rPr>
              <a:t>talent for </a:t>
            </a:r>
            <a:r>
              <a:rPr lang="en-US" sz="2200" dirty="0">
                <a:solidFill>
                  <a:schemeClr val="tx2"/>
                </a:solidFill>
              </a:rPr>
              <a:t>future roles within Coca-Cola India. Catalyst is another training </a:t>
            </a:r>
            <a:r>
              <a:rPr lang="en-US" sz="2200" dirty="0" smtClean="0">
                <a:solidFill>
                  <a:schemeClr val="tx2"/>
                </a:solidFill>
              </a:rPr>
              <a:t>program for selected </a:t>
            </a:r>
            <a:r>
              <a:rPr lang="en-US" sz="2200" dirty="0">
                <a:solidFill>
                  <a:schemeClr val="tx2"/>
                </a:solidFill>
              </a:rPr>
              <a:t>managerial staff, relatively high in the organisational hierarchy, preparing </a:t>
            </a:r>
            <a:r>
              <a:rPr lang="en-US" sz="2200" dirty="0" smtClean="0">
                <a:solidFill>
                  <a:schemeClr val="tx2"/>
                </a:solidFill>
              </a:rPr>
              <a:t>them for </a:t>
            </a:r>
            <a:r>
              <a:rPr lang="en-US" sz="2200" dirty="0">
                <a:solidFill>
                  <a:schemeClr val="tx2"/>
                </a:solidFill>
              </a:rPr>
              <a:t>senior management positions.</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200" dirty="0">
                <a:solidFill>
                  <a:schemeClr val="tx2"/>
                </a:solidFill>
              </a:rPr>
              <a:t>In addition, our Coca-Cola University operates a six-month </a:t>
            </a:r>
            <a:r>
              <a:rPr lang="en-US" sz="2200" dirty="0" smtClean="0">
                <a:solidFill>
                  <a:schemeClr val="tx2"/>
                </a:solidFill>
              </a:rPr>
              <a:t>program </a:t>
            </a:r>
            <a:r>
              <a:rPr lang="en-US" sz="2200" dirty="0">
                <a:solidFill>
                  <a:schemeClr val="tx2"/>
                </a:solidFill>
              </a:rPr>
              <a:t>which </a:t>
            </a:r>
            <a:r>
              <a:rPr lang="en-US" sz="2200" dirty="0" smtClean="0">
                <a:solidFill>
                  <a:schemeClr val="tx2"/>
                </a:solidFill>
              </a:rPr>
              <a:t>helps to </a:t>
            </a:r>
            <a:r>
              <a:rPr lang="en-US" sz="2200" dirty="0">
                <a:solidFill>
                  <a:schemeClr val="tx2"/>
                </a:solidFill>
              </a:rPr>
              <a:t>source and train fresh young talent ahead of demand for our franchise bottlers. </a:t>
            </a:r>
            <a:r>
              <a:rPr lang="en-US" sz="2200" dirty="0" smtClean="0">
                <a:solidFill>
                  <a:schemeClr val="tx2"/>
                </a:solidFill>
              </a:rPr>
              <a:t>The program </a:t>
            </a:r>
            <a:r>
              <a:rPr lang="en-US" sz="2200" dirty="0">
                <a:solidFill>
                  <a:schemeClr val="tx2"/>
                </a:solidFill>
              </a:rPr>
              <a:t>includes classroom learning, e-learning, mentoring, coaching, feedback </a:t>
            </a:r>
            <a:r>
              <a:rPr lang="en-US" sz="2200" dirty="0" smtClean="0">
                <a:solidFill>
                  <a:schemeClr val="tx2"/>
                </a:solidFill>
              </a:rPr>
              <a:t>and fieldwork</a:t>
            </a:r>
            <a:r>
              <a:rPr lang="en-US" sz="2200" dirty="0">
                <a:solidFill>
                  <a:schemeClr val="tx2"/>
                </a:solidFill>
              </a:rPr>
              <a:t>.</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January 2015</a:t>
            </a:r>
            <a:endParaRPr lang="en-GB" sz="3600" dirty="0"/>
          </a:p>
        </p:txBody>
      </p:sp>
      <p:sp>
        <p:nvSpPr>
          <p:cNvPr id="5" name="TextBox 4">
            <a:hlinkClick r:id="rId3" action="ppaction://hlinkfile"/>
          </p:cNvPr>
          <p:cNvSpPr txBox="1"/>
          <p:nvPr/>
        </p:nvSpPr>
        <p:spPr>
          <a:xfrm>
            <a:off x="8316416" y="3894147"/>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881337617"/>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637441"/>
          </a:xfrm>
          <a:prstGeom prst="rect">
            <a:avLst/>
          </a:prstGeom>
        </p:spPr>
        <p:txBody>
          <a:bodyPr wrap="square">
            <a:spAutoFit/>
          </a:bodyPr>
          <a:lstStyle/>
          <a:p>
            <a:pPr marL="457200" indent="-457200">
              <a:spcAft>
                <a:spcPts val="400"/>
              </a:spcAft>
              <a:buClr>
                <a:schemeClr val="accent6">
                  <a:lumMod val="50000"/>
                </a:schemeClr>
              </a:buClr>
              <a:buFont typeface="+mj-lt"/>
              <a:buAutoNum type="arabicPeriod" startAt="7"/>
              <a:tabLst>
                <a:tab pos="8345488" algn="r"/>
              </a:tabLst>
            </a:pPr>
            <a:r>
              <a:rPr lang="en-US" sz="2100" dirty="0">
                <a:solidFill>
                  <a:srgbClr val="FF0000"/>
                </a:solidFill>
              </a:rPr>
              <a:t>Analyse two benefits to Coca-Cola India of having a wide range of soft drinks in </a:t>
            </a:r>
            <a:r>
              <a:rPr lang="en-US" sz="2100" dirty="0" smtClean="0">
                <a:solidFill>
                  <a:srgbClr val="FF0000"/>
                </a:solidFill>
              </a:rPr>
              <a:t>its product </a:t>
            </a:r>
            <a:r>
              <a:rPr lang="en-US" sz="2100" dirty="0">
                <a:solidFill>
                  <a:srgbClr val="FF0000"/>
                </a:solidFill>
              </a:rPr>
              <a:t>portfolio</a:t>
            </a:r>
            <a:r>
              <a:rPr lang="en-US" sz="2100" dirty="0" smtClean="0">
                <a:solidFill>
                  <a:srgbClr val="FF0000"/>
                </a:solidFill>
              </a:rPr>
              <a:t>.</a:t>
            </a:r>
          </a:p>
          <a:p>
            <a:pPr>
              <a:spcAft>
                <a:spcPts val="400"/>
              </a:spcAft>
              <a:buClr>
                <a:schemeClr val="accent6">
                  <a:lumMod val="50000"/>
                </a:schemeClr>
              </a:buClr>
              <a:tabLst>
                <a:tab pos="8345488" algn="r"/>
              </a:tabLst>
            </a:pPr>
            <a:r>
              <a:rPr lang="en-US" sz="2100" b="1"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100" b="1" dirty="0">
                <a:solidFill>
                  <a:srgbClr val="FF0000"/>
                </a:solidFill>
              </a:rPr>
              <a:t>Total for Question 7 = 6 marks)</a:t>
            </a:r>
            <a:endParaRPr lang="en-US" sz="21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January 2015</a:t>
            </a:r>
            <a:endParaRPr lang="en-GB" sz="3600" dirty="0"/>
          </a:p>
        </p:txBody>
      </p:sp>
      <p:sp>
        <p:nvSpPr>
          <p:cNvPr id="7" name="TextBox 6">
            <a:hlinkClick r:id="rId3" action="ppaction://hlinkfile"/>
          </p:cNvPr>
          <p:cNvSpPr txBox="1"/>
          <p:nvPr/>
        </p:nvSpPr>
        <p:spPr>
          <a:xfrm>
            <a:off x="8316416" y="2924944"/>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246770972"/>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January 2014</a:t>
            </a:r>
            <a:endParaRPr lang="en-GB" sz="3600" dirty="0"/>
          </a:p>
        </p:txBody>
      </p:sp>
      <p:graphicFrame>
        <p:nvGraphicFramePr>
          <p:cNvPr id="4" name="Table 3"/>
          <p:cNvGraphicFramePr>
            <a:graphicFrameLocks noGrp="1"/>
          </p:cNvGraphicFramePr>
          <p:nvPr>
            <p:extLst>
              <p:ext uri="{D42A27DB-BD31-4B8C-83A1-F6EECF244321}">
                <p14:modId xmlns:p14="http://schemas.microsoft.com/office/powerpoint/2010/main" val="3595502251"/>
              </p:ext>
            </p:extLst>
          </p:nvPr>
        </p:nvGraphicFramePr>
        <p:xfrm>
          <a:off x="251520" y="1052736"/>
          <a:ext cx="8640960" cy="5491480"/>
        </p:xfrm>
        <a:graphic>
          <a:graphicData uri="http://schemas.openxmlformats.org/drawingml/2006/table">
            <a:tbl>
              <a:tblPr firstRow="1" bandRow="1">
                <a:tableStyleId>{5C22544A-7EE6-4342-B048-85BDC9FD1C3A}</a:tableStyleId>
              </a:tblPr>
              <a:tblGrid>
                <a:gridCol w="1080120"/>
                <a:gridCol w="6552728"/>
                <a:gridCol w="1008112"/>
              </a:tblGrid>
              <a:tr h="370840">
                <a:tc>
                  <a:txBody>
                    <a:bodyPr/>
                    <a:lstStyle/>
                    <a:p>
                      <a:pPr algn="ctr"/>
                      <a:r>
                        <a:rPr lang="en-GB" sz="1600" dirty="0" smtClean="0">
                          <a:latin typeface="Arial" panose="020B0604020202020204" pitchFamily="34" charset="0"/>
                          <a:cs typeface="Arial" panose="020B0604020202020204" pitchFamily="34" charset="0"/>
                        </a:rPr>
                        <a:t>Question Number</a:t>
                      </a:r>
                      <a:endParaRPr lang="en-GB" sz="1600" dirty="0">
                        <a:latin typeface="Arial" panose="020B0604020202020204" pitchFamily="34" charset="0"/>
                        <a:cs typeface="Arial" panose="020B0604020202020204" pitchFamily="34" charset="0"/>
                      </a:endParaRPr>
                    </a:p>
                  </a:txBody>
                  <a:tcPr/>
                </a:tc>
                <a:tc>
                  <a:txBody>
                    <a:bodyPr/>
                    <a:lstStyle/>
                    <a:p>
                      <a:r>
                        <a:rPr lang="en-GB" sz="1600" b="1" dirty="0" smtClean="0">
                          <a:latin typeface="Arial" panose="020B0604020202020204" pitchFamily="34" charset="0"/>
                          <a:cs typeface="Arial" panose="020B0604020202020204" pitchFamily="34" charset="0"/>
                        </a:rPr>
                        <a:t>Question</a:t>
                      </a:r>
                      <a:endParaRPr lang="en-GB" sz="1600" b="1" dirty="0">
                        <a:latin typeface="Arial" panose="020B0604020202020204" pitchFamily="34" charset="0"/>
                        <a:cs typeface="Arial" panose="020B0604020202020204" pitchFamily="34" charset="0"/>
                      </a:endParaRPr>
                    </a:p>
                  </a:txBody>
                  <a:tcPr/>
                </a:tc>
                <a:tc>
                  <a:txBody>
                    <a:bodyPr/>
                    <a:lstStyle/>
                    <a:p>
                      <a:pPr algn="ctr"/>
                      <a:r>
                        <a:rPr lang="en-GB" sz="1600" dirty="0" smtClean="0">
                          <a:latin typeface="Arial" panose="020B0604020202020204" pitchFamily="34" charset="0"/>
                          <a:cs typeface="Arial" panose="020B0604020202020204" pitchFamily="34" charset="0"/>
                        </a:rPr>
                        <a:t>Marks</a:t>
                      </a:r>
                    </a:p>
                  </a:txBody>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dirty="0" smtClean="0">
                          <a:latin typeface="Arial" panose="020B0604020202020204" pitchFamily="34" charset="0"/>
                          <a:cs typeface="Arial" panose="020B0604020202020204" pitchFamily="34" charset="0"/>
                        </a:rPr>
                        <a:t>7</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00" b="0" i="0" u="none" strike="noStrike" kern="1200" baseline="0" dirty="0" smtClean="0">
                          <a:solidFill>
                            <a:schemeClr val="dk1"/>
                          </a:solidFill>
                          <a:latin typeface="Arial" panose="020B0604020202020204" pitchFamily="34" charset="0"/>
                          <a:ea typeface="+mn-ea"/>
                          <a:cs typeface="Arial" panose="020B0604020202020204" pitchFamily="34" charset="0"/>
                        </a:rPr>
                        <a:t>Answer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dirty="0" smtClean="0">
                          <a:latin typeface="Arial" panose="020B0604020202020204" pitchFamily="34" charset="0"/>
                          <a:cs typeface="Arial" panose="020B0604020202020204" pitchFamily="34" charset="0"/>
                        </a:rPr>
                        <a:t>6 marks</a:t>
                      </a:r>
                    </a:p>
                  </a:txBody>
                  <a:tcPr/>
                </a:tc>
              </a:tr>
              <a:tr h="370840">
                <a:tc>
                  <a:txBody>
                    <a:bodyPr/>
                    <a:lstStyle/>
                    <a:p>
                      <a:endParaRPr lang="en-GB" sz="1700" dirty="0">
                        <a:latin typeface="Arial" panose="020B0604020202020204" pitchFamily="34" charset="0"/>
                        <a:cs typeface="Arial" panose="020B0604020202020204" pitchFamily="34" charset="0"/>
                      </a:endParaRPr>
                    </a:p>
                  </a:txBody>
                  <a:tcPr/>
                </a:tc>
                <a:tc>
                  <a:txBody>
                    <a:bodyPr/>
                    <a:lstStyle/>
                    <a:p>
                      <a:pPr algn="ctr">
                        <a:spcBef>
                          <a:spcPts val="600"/>
                        </a:spcBef>
                      </a:pPr>
                      <a:r>
                        <a:rPr lang="en-US" sz="1700" b="1" dirty="0" smtClean="0">
                          <a:latin typeface="Arial" panose="020B0604020202020204" pitchFamily="34" charset="0"/>
                          <a:cs typeface="Arial" panose="020B0604020202020204" pitchFamily="34" charset="0"/>
                        </a:rPr>
                        <a:t>(Knowledge 2, Application 2, Analysis 2)</a:t>
                      </a:r>
                    </a:p>
                    <a:p>
                      <a:pPr algn="l">
                        <a:spcBef>
                          <a:spcPts val="600"/>
                        </a:spcBef>
                      </a:pPr>
                      <a:r>
                        <a:rPr lang="en-US" sz="1700" b="1" dirty="0" smtClean="0">
                          <a:latin typeface="Arial" panose="020B0604020202020204" pitchFamily="34" charset="0"/>
                          <a:cs typeface="Arial" panose="020B0604020202020204" pitchFamily="34" charset="0"/>
                        </a:rPr>
                        <a:t>Knowledge/understanding:</a:t>
                      </a:r>
                      <a:r>
                        <a:rPr lang="en-US" sz="1700" b="0" dirty="0" smtClean="0">
                          <a:latin typeface="Arial" panose="020B0604020202020204" pitchFamily="34" charset="0"/>
                          <a:cs typeface="Arial" panose="020B0604020202020204" pitchFamily="34" charset="0"/>
                        </a:rPr>
                        <a:t> up to 2 marks are available e.g. product portfolio is the range of products that a business produces </a:t>
                      </a:r>
                      <a:r>
                        <a:rPr lang="en-US" sz="1700" b="1" dirty="0" smtClean="0">
                          <a:latin typeface="Arial" panose="020B0604020202020204" pitchFamily="34" charset="0"/>
                          <a:cs typeface="Arial" panose="020B0604020202020204" pitchFamily="34" charset="0"/>
                        </a:rPr>
                        <a:t>(2)</a:t>
                      </a:r>
                      <a:r>
                        <a:rPr lang="en-US" sz="1700" b="0" dirty="0" smtClean="0">
                          <a:latin typeface="Arial" panose="020B0604020202020204" pitchFamily="34" charset="0"/>
                          <a:cs typeface="Arial" panose="020B0604020202020204" pitchFamily="34" charset="0"/>
                        </a:rPr>
                        <a:t> OR stating benefits e.g. to target different markets/meeting different customer needs/to spread risks/product life cycle </a:t>
                      </a:r>
                      <a:r>
                        <a:rPr lang="en-US" sz="1700" b="1" dirty="0" smtClean="0">
                          <a:latin typeface="Arial" panose="020B0604020202020204" pitchFamily="34" charset="0"/>
                          <a:cs typeface="Arial" panose="020B0604020202020204" pitchFamily="34" charset="0"/>
                        </a:rPr>
                        <a:t>(2)</a:t>
                      </a:r>
                    </a:p>
                    <a:p>
                      <a:pPr algn="l">
                        <a:spcBef>
                          <a:spcPts val="600"/>
                        </a:spcBef>
                      </a:pPr>
                      <a:r>
                        <a:rPr lang="en-US" sz="1700" b="1" dirty="0" smtClean="0">
                          <a:latin typeface="Arial" panose="020B0604020202020204" pitchFamily="34" charset="0"/>
                          <a:cs typeface="Arial" panose="020B0604020202020204" pitchFamily="34" charset="0"/>
                        </a:rPr>
                        <a:t>Application:</a:t>
                      </a:r>
                      <a:r>
                        <a:rPr lang="en-US" sz="1700" b="0" dirty="0" smtClean="0">
                          <a:latin typeface="Arial" panose="020B0604020202020204" pitchFamily="34" charset="0"/>
                          <a:cs typeface="Arial" panose="020B0604020202020204" pitchFamily="34" charset="0"/>
                        </a:rPr>
                        <a:t> up to 2 marks are available for </a:t>
                      </a:r>
                      <a:r>
                        <a:rPr lang="en-US" sz="1700" b="0" dirty="0" err="1" smtClean="0">
                          <a:latin typeface="Arial" panose="020B0604020202020204" pitchFamily="34" charset="0"/>
                          <a:cs typeface="Arial" panose="020B0604020202020204" pitchFamily="34" charset="0"/>
                        </a:rPr>
                        <a:t>contextualised</a:t>
                      </a:r>
                      <a:r>
                        <a:rPr lang="en-US" sz="1700" b="0" dirty="0" smtClean="0">
                          <a:latin typeface="Arial" panose="020B0604020202020204" pitchFamily="34" charset="0"/>
                          <a:cs typeface="Arial" panose="020B0604020202020204" pitchFamily="34" charset="0"/>
                        </a:rPr>
                        <a:t> answers to Coca-Cola India e.g. Indian soft drinks brands such as </a:t>
                      </a:r>
                      <a:r>
                        <a:rPr lang="en-US" sz="1700" b="0" dirty="0" err="1" smtClean="0">
                          <a:latin typeface="Arial" panose="020B0604020202020204" pitchFamily="34" charset="0"/>
                          <a:cs typeface="Arial" panose="020B0604020202020204" pitchFamily="34" charset="0"/>
                        </a:rPr>
                        <a:t>Thums</a:t>
                      </a:r>
                      <a:r>
                        <a:rPr lang="en-US" sz="1700" b="0" dirty="0" smtClean="0">
                          <a:latin typeface="Arial" panose="020B0604020202020204" pitchFamily="34" charset="0"/>
                          <a:cs typeface="Arial" panose="020B0604020202020204" pitchFamily="34" charset="0"/>
                        </a:rPr>
                        <a:t> Up appeal to local tastes </a:t>
                      </a:r>
                      <a:r>
                        <a:rPr lang="en-US" sz="1700" b="1" dirty="0" smtClean="0">
                          <a:latin typeface="Arial" panose="020B0604020202020204" pitchFamily="34" charset="0"/>
                          <a:cs typeface="Arial" panose="020B0604020202020204" pitchFamily="34" charset="0"/>
                        </a:rPr>
                        <a:t>(1)</a:t>
                      </a:r>
                      <a:r>
                        <a:rPr lang="en-US" sz="1700" b="0" dirty="0" smtClean="0">
                          <a:latin typeface="Arial" panose="020B0604020202020204" pitchFamily="34" charset="0"/>
                          <a:cs typeface="Arial" panose="020B0604020202020204" pitchFamily="34" charset="0"/>
                        </a:rPr>
                        <a:t>, brands such as Sprite which are known worldwide appeal to a wider audience </a:t>
                      </a:r>
                      <a:r>
                        <a:rPr lang="en-US" sz="1700" b="1" dirty="0" smtClean="0">
                          <a:latin typeface="Arial" panose="020B0604020202020204" pitchFamily="34" charset="0"/>
                          <a:cs typeface="Arial" panose="020B0604020202020204" pitchFamily="34" charset="0"/>
                        </a:rPr>
                        <a:t>(1)</a:t>
                      </a:r>
                    </a:p>
                    <a:p>
                      <a:pPr algn="l">
                        <a:spcBef>
                          <a:spcPts val="600"/>
                        </a:spcBef>
                      </a:pPr>
                      <a:r>
                        <a:rPr lang="en-US" sz="1700" b="1" dirty="0" smtClean="0">
                          <a:latin typeface="Arial" panose="020B0604020202020204" pitchFamily="34" charset="0"/>
                          <a:cs typeface="Arial" panose="020B0604020202020204" pitchFamily="34" charset="0"/>
                        </a:rPr>
                        <a:t>Analysis:</a:t>
                      </a:r>
                      <a:r>
                        <a:rPr lang="en-US" sz="1700" b="0" dirty="0" smtClean="0">
                          <a:latin typeface="Arial" panose="020B0604020202020204" pitchFamily="34" charset="0"/>
                          <a:cs typeface="Arial" panose="020B0604020202020204" pitchFamily="34" charset="0"/>
                        </a:rPr>
                        <a:t> up to 2 marks are available for a reason/cause/consequence for Coca-Cola India e.g. different brands appeal to different market segments which helps to </a:t>
                      </a:r>
                      <a:r>
                        <a:rPr lang="en-US" sz="1700" b="0" dirty="0" err="1" smtClean="0">
                          <a:latin typeface="Arial" panose="020B0604020202020204" pitchFamily="34" charset="0"/>
                          <a:cs typeface="Arial" panose="020B0604020202020204" pitchFamily="34" charset="0"/>
                        </a:rPr>
                        <a:t>maximise</a:t>
                      </a:r>
                      <a:r>
                        <a:rPr lang="en-US" sz="1700" b="0" dirty="0" smtClean="0">
                          <a:latin typeface="Arial" panose="020B0604020202020204" pitchFamily="34" charset="0"/>
                          <a:cs typeface="Arial" panose="020B0604020202020204" pitchFamily="34" charset="0"/>
                        </a:rPr>
                        <a:t> sales/profits </a:t>
                      </a:r>
                      <a:r>
                        <a:rPr lang="en-US" sz="1700" b="1" dirty="0" smtClean="0">
                          <a:latin typeface="Arial" panose="020B0604020202020204" pitchFamily="34" charset="0"/>
                          <a:cs typeface="Arial" panose="020B0604020202020204" pitchFamily="34" charset="0"/>
                        </a:rPr>
                        <a:t>(1)</a:t>
                      </a:r>
                      <a:r>
                        <a:rPr lang="en-US" sz="1700" b="0" dirty="0" smtClean="0">
                          <a:latin typeface="Arial" panose="020B0604020202020204" pitchFamily="34" charset="0"/>
                          <a:cs typeface="Arial" panose="020B0604020202020204" pitchFamily="34" charset="0"/>
                        </a:rPr>
                        <a:t> if the sales of one brand of soft drinks goes into decline then the other brands can support overall revenue </a:t>
                      </a:r>
                      <a:r>
                        <a:rPr lang="en-US" sz="1700" b="1" dirty="0" smtClean="0">
                          <a:latin typeface="Arial" panose="020B0604020202020204" pitchFamily="34" charset="0"/>
                          <a:cs typeface="Arial" panose="020B0604020202020204" pitchFamily="34" charset="0"/>
                        </a:rPr>
                        <a:t>(1)</a:t>
                      </a:r>
                    </a:p>
                    <a:p>
                      <a:pPr algn="l">
                        <a:spcBef>
                          <a:spcPts val="600"/>
                        </a:spcBef>
                      </a:pPr>
                      <a:r>
                        <a:rPr lang="en-US" sz="1700" b="1" dirty="0" smtClean="0">
                          <a:latin typeface="Arial" panose="020B0604020202020204" pitchFamily="34" charset="0"/>
                          <a:cs typeface="Arial" panose="020B0604020202020204" pitchFamily="34" charset="0"/>
                        </a:rPr>
                        <a:t>(3+3) One benefit only – cap at 3 marks</a:t>
                      </a:r>
                      <a:endParaRPr kumimoji="0" lang="en-US" sz="1700" b="1"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algn="ctr"/>
                      <a:endParaRPr lang="en-GB" sz="1700" dirty="0" smtClean="0">
                        <a:latin typeface="Arial" panose="020B0604020202020204" pitchFamily="34" charset="0"/>
                        <a:cs typeface="Arial" panose="020B0604020202020204" pitchFamily="34" charset="0"/>
                      </a:endParaRPr>
                    </a:p>
                    <a:p>
                      <a:pPr algn="ctr"/>
                      <a:r>
                        <a:rPr lang="en-GB" sz="1700" dirty="0" smtClean="0">
                          <a:latin typeface="Arial" panose="020B0604020202020204" pitchFamily="34" charset="0"/>
                          <a:cs typeface="Arial" panose="020B0604020202020204" pitchFamily="34" charset="0"/>
                        </a:rPr>
                        <a:t>1-2 marks</a:t>
                      </a:r>
                    </a:p>
                    <a:p>
                      <a:pPr algn="ctr"/>
                      <a:endParaRPr lang="en-GB" sz="1700" dirty="0" smtClean="0">
                        <a:latin typeface="Arial" panose="020B0604020202020204" pitchFamily="34" charset="0"/>
                        <a:cs typeface="Arial" panose="020B0604020202020204" pitchFamily="34" charset="0"/>
                      </a:endParaRPr>
                    </a:p>
                    <a:p>
                      <a:pPr algn="ctr"/>
                      <a:endParaRPr lang="en-GB" sz="1700" dirty="0" smtClean="0">
                        <a:latin typeface="Arial" panose="020B0604020202020204" pitchFamily="34" charset="0"/>
                        <a:cs typeface="Arial" panose="020B0604020202020204" pitchFamily="34" charset="0"/>
                      </a:endParaRPr>
                    </a:p>
                    <a:p>
                      <a:pPr algn="ctr"/>
                      <a:endParaRPr lang="en-GB" sz="1700" dirty="0" smtClean="0">
                        <a:latin typeface="Arial" panose="020B0604020202020204" pitchFamily="34" charset="0"/>
                        <a:cs typeface="Arial" panose="020B0604020202020204" pitchFamily="34" charset="0"/>
                      </a:endParaRPr>
                    </a:p>
                    <a:p>
                      <a:pPr algn="ctr"/>
                      <a:endParaRPr lang="en-GB" sz="1700" dirty="0" smtClean="0">
                        <a:latin typeface="Arial" panose="020B0604020202020204" pitchFamily="34" charset="0"/>
                        <a:cs typeface="Arial" panose="020B0604020202020204" pitchFamily="34" charset="0"/>
                      </a:endParaRPr>
                    </a:p>
                    <a:p>
                      <a:pPr algn="ctr"/>
                      <a:r>
                        <a:rPr lang="en-GB" sz="1700" dirty="0" smtClean="0">
                          <a:latin typeface="Arial" panose="020B0604020202020204" pitchFamily="34" charset="0"/>
                          <a:cs typeface="Arial" panose="020B0604020202020204" pitchFamily="34" charset="0"/>
                        </a:rPr>
                        <a:t>1-2 marks</a:t>
                      </a:r>
                    </a:p>
                    <a:p>
                      <a:pPr algn="ctr"/>
                      <a:endParaRPr lang="en-GB" sz="1700" dirty="0" smtClean="0">
                        <a:latin typeface="Arial" panose="020B0604020202020204" pitchFamily="34" charset="0"/>
                        <a:cs typeface="Arial" panose="020B0604020202020204" pitchFamily="34" charset="0"/>
                      </a:endParaRPr>
                    </a:p>
                    <a:p>
                      <a:pPr algn="ctr"/>
                      <a:endParaRPr lang="en-GB" sz="1700" dirty="0" smtClean="0">
                        <a:latin typeface="Arial" panose="020B0604020202020204" pitchFamily="34" charset="0"/>
                        <a:cs typeface="Arial" panose="020B0604020202020204" pitchFamily="34" charset="0"/>
                      </a:endParaRPr>
                    </a:p>
                    <a:p>
                      <a:pPr algn="ctr"/>
                      <a:endParaRPr lang="en-GB" sz="1700" dirty="0" smtClean="0">
                        <a:latin typeface="Arial" panose="020B0604020202020204" pitchFamily="34" charset="0"/>
                        <a:cs typeface="Arial" panose="020B0604020202020204" pitchFamily="34" charset="0"/>
                      </a:endParaRPr>
                    </a:p>
                    <a:p>
                      <a:pPr algn="ctr"/>
                      <a:r>
                        <a:rPr lang="en-GB" sz="1700" dirty="0" smtClean="0">
                          <a:latin typeface="Arial" panose="020B0604020202020204" pitchFamily="34" charset="0"/>
                          <a:cs typeface="Arial" panose="020B0604020202020204" pitchFamily="34" charset="0"/>
                        </a:rPr>
                        <a:t>1-2 marks</a:t>
                      </a:r>
                    </a:p>
                    <a:p>
                      <a:pPr algn="ctr"/>
                      <a:endParaRPr lang="en-GB" sz="1700" dirty="0" smtClean="0">
                        <a:latin typeface="Arial" panose="020B0604020202020204" pitchFamily="34" charset="0"/>
                        <a:cs typeface="Arial" panose="020B0604020202020204" pitchFamily="34" charset="0"/>
                      </a:endParaRPr>
                    </a:p>
                  </a:txBody>
                  <a:tcPr/>
                </a:tc>
              </a:tr>
            </a:tbl>
          </a:graphicData>
        </a:graphic>
      </p:graphicFrame>
      <p:sp>
        <p:nvSpPr>
          <p:cNvPr id="5" name="TextBox 4">
            <a:hlinkClick r:id="rId3" action="ppaction://hlinkfile"/>
          </p:cNvPr>
          <p:cNvSpPr txBox="1"/>
          <p:nvPr/>
        </p:nvSpPr>
        <p:spPr>
          <a:xfrm>
            <a:off x="8172400" y="2924944"/>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074790540"/>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32311"/>
          </a:xfrm>
          <a:prstGeom prst="rect">
            <a:avLst/>
          </a:prstGeom>
        </p:spPr>
        <p:txBody>
          <a:bodyPr wrap="square">
            <a:spAutoFit/>
          </a:bodyPr>
          <a:lstStyle/>
          <a:p>
            <a:pPr marL="457200" indent="-457200">
              <a:buClr>
                <a:schemeClr val="accent6">
                  <a:lumMod val="50000"/>
                </a:schemeClr>
              </a:buClr>
              <a:buFont typeface="+mj-lt"/>
              <a:buAutoNum type="arabicPeriod" startAt="2"/>
            </a:pPr>
            <a:r>
              <a:rPr lang="en-US" sz="2000" dirty="0"/>
              <a:t>Application is the skill of writing in context. To help you develop this skill when you read business </a:t>
            </a:r>
            <a:r>
              <a:rPr lang="en-US" sz="2000" dirty="0" smtClean="0"/>
              <a:t>case studies</a:t>
            </a:r>
            <a:r>
              <a:rPr lang="en-US" sz="2000" dirty="0"/>
              <a:t>, as part of your wider reading and in sections B and C of the unit 1 exam paper, make brief </a:t>
            </a:r>
            <a:r>
              <a:rPr lang="en-US" sz="2000" dirty="0" smtClean="0"/>
              <a:t>notes using </a:t>
            </a:r>
            <a:r>
              <a:rPr lang="en-US" sz="2000" dirty="0"/>
              <a:t>the acronym LOSER. Then draw on these notes when applying theory to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LO</a:t>
            </a:r>
            <a:r>
              <a:rPr lang="en-US" sz="2000" dirty="0"/>
              <a:t> stands for long-term and short-term objectives</a:t>
            </a:r>
          </a:p>
          <a:p>
            <a:pPr marL="795338" indent="-388938">
              <a:buClr>
                <a:schemeClr val="accent6">
                  <a:lumMod val="50000"/>
                </a:schemeClr>
              </a:buClr>
              <a:buFont typeface="Wingdings 3" panose="05040102010807070707" pitchFamily="18" charset="2"/>
              <a:buChar char=""/>
              <a:tabLst>
                <a:tab pos="914400" algn="l"/>
              </a:tabLst>
            </a:pPr>
            <a:r>
              <a:rPr lang="en-US" sz="2000" dirty="0"/>
              <a:t>What are the business’s goals, overall and within the situation described in the case study? Any </a:t>
            </a:r>
            <a:r>
              <a:rPr lang="en-US" sz="2000" dirty="0" smtClean="0"/>
              <a:t>issues you </a:t>
            </a:r>
            <a:r>
              <a:rPr lang="en-US" sz="2000" dirty="0"/>
              <a:t>highlight or suggested actions you identify should be relevant to the objectives of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S</a:t>
            </a:r>
            <a:r>
              <a:rPr lang="en-US" sz="2000" dirty="0"/>
              <a:t> stands for stakeholders</a:t>
            </a:r>
          </a:p>
          <a:p>
            <a:pPr marL="795338" indent="-388938">
              <a:buClr>
                <a:schemeClr val="accent6">
                  <a:lumMod val="50000"/>
                </a:schemeClr>
              </a:buClr>
              <a:buFont typeface="Wingdings 3" panose="05040102010807070707" pitchFamily="18" charset="2"/>
              <a:buChar char=""/>
              <a:tabLst>
                <a:tab pos="914400" algn="l"/>
              </a:tabLst>
            </a:pPr>
            <a:r>
              <a:rPr lang="en-US" sz="2000" dirty="0"/>
              <a:t>What groups of individuals have an interest in this business? Be as specific as you can, using the </a:t>
            </a:r>
            <a:r>
              <a:rPr lang="en-US" sz="2000" dirty="0" smtClean="0"/>
              <a:t>names of </a:t>
            </a:r>
            <a:r>
              <a:rPr lang="en-US" sz="2000" dirty="0"/>
              <a:t>owners, for example, or listing the different suppliers if these are mentioned in the case study.</a:t>
            </a:r>
          </a:p>
          <a:p>
            <a:pPr marL="795338" indent="-388938">
              <a:buClr>
                <a:schemeClr val="accent6">
                  <a:lumMod val="50000"/>
                </a:schemeClr>
              </a:buClr>
              <a:buFont typeface="Wingdings 3" panose="05040102010807070707" pitchFamily="18" charset="2"/>
              <a:buChar char=""/>
              <a:tabLst>
                <a:tab pos="914400" algn="l"/>
              </a:tabLst>
            </a:pPr>
            <a:r>
              <a:rPr lang="en-US" sz="2000" b="1" dirty="0"/>
              <a:t>E</a:t>
            </a:r>
            <a:r>
              <a:rPr lang="en-US" sz="2000" dirty="0"/>
              <a:t> stands for </a:t>
            </a:r>
            <a:r>
              <a:rPr lang="en-US" sz="2000" dirty="0" smtClean="0"/>
              <a:t>environment</a:t>
            </a:r>
            <a:endParaRPr lang="en-US" sz="2000" dirty="0"/>
          </a:p>
          <a:p>
            <a:pPr marL="795338" indent="-388938">
              <a:buClr>
                <a:schemeClr val="accent6">
                  <a:lumMod val="50000"/>
                </a:schemeClr>
              </a:buClr>
              <a:buFont typeface="Wingdings 3" panose="05040102010807070707" pitchFamily="18" charset="2"/>
              <a:buChar char=""/>
              <a:tabLst>
                <a:tab pos="914400" algn="l"/>
              </a:tabLst>
            </a:pPr>
            <a:r>
              <a:rPr lang="en-US" sz="2000" dirty="0"/>
              <a:t>Used here, this E refers to everything to do with the environment in which the business operates.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33296409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Consider (briefly) the following:</a:t>
            </a:r>
          </a:p>
          <a:p>
            <a:pPr marL="863600" indent="-406400">
              <a:buClr>
                <a:schemeClr val="accent6">
                  <a:lumMod val="50000"/>
                </a:schemeClr>
              </a:buClr>
              <a:buFont typeface="Wingdings" panose="05000000000000000000" pitchFamily="2" charset="2"/>
              <a:buChar char="v"/>
            </a:pPr>
            <a:r>
              <a:rPr lang="en-US" sz="1700" dirty="0" smtClean="0"/>
              <a:t>The </a:t>
            </a:r>
            <a:r>
              <a:rPr lang="en-US" sz="1700" dirty="0"/>
              <a:t>market in which the business competes</a:t>
            </a:r>
          </a:p>
          <a:p>
            <a:pPr marL="863600" indent="-406400">
              <a:buClr>
                <a:schemeClr val="accent6">
                  <a:lumMod val="50000"/>
                </a:schemeClr>
              </a:buClr>
              <a:buFont typeface="Wingdings" panose="05000000000000000000" pitchFamily="2" charset="2"/>
              <a:buChar char="v"/>
            </a:pPr>
            <a:r>
              <a:rPr lang="en-US" sz="1700" dirty="0" smtClean="0"/>
              <a:t>Major </a:t>
            </a:r>
            <a:r>
              <a:rPr lang="en-US" sz="1700" dirty="0"/>
              <a:t>competitors</a:t>
            </a:r>
          </a:p>
          <a:p>
            <a:pPr marL="863600" indent="-406400">
              <a:buClr>
                <a:schemeClr val="accent6">
                  <a:lumMod val="50000"/>
                </a:schemeClr>
              </a:buClr>
              <a:buFont typeface="Wingdings" panose="05000000000000000000" pitchFamily="2" charset="2"/>
              <a:buChar char="v"/>
            </a:pPr>
            <a:r>
              <a:rPr lang="en-US" sz="1700" dirty="0" smtClean="0"/>
              <a:t>Trends </a:t>
            </a:r>
            <a:r>
              <a:rPr lang="en-US" sz="1700" dirty="0"/>
              <a:t>in the market</a:t>
            </a:r>
          </a:p>
          <a:p>
            <a:pPr marL="863600" indent="-406400">
              <a:buClr>
                <a:schemeClr val="accent6">
                  <a:lumMod val="50000"/>
                </a:schemeClr>
              </a:buClr>
              <a:buFont typeface="Wingdings" panose="05000000000000000000" pitchFamily="2" charset="2"/>
              <a:buChar char="v"/>
            </a:pPr>
            <a:r>
              <a:rPr lang="en-US" sz="1700" dirty="0" smtClean="0"/>
              <a:t>Economic </a:t>
            </a:r>
            <a:r>
              <a:rPr lang="en-US" sz="1700" dirty="0"/>
              <a:t>conditions</a:t>
            </a:r>
          </a:p>
          <a:p>
            <a:pPr marL="863600" indent="-406400">
              <a:buClr>
                <a:schemeClr val="accent6">
                  <a:lumMod val="50000"/>
                </a:schemeClr>
              </a:buClr>
              <a:buFont typeface="Wingdings" panose="05000000000000000000" pitchFamily="2" charset="2"/>
              <a:buChar char="v"/>
            </a:pPr>
            <a:r>
              <a:rPr lang="en-US" sz="1700" dirty="0" smtClean="0"/>
              <a:t>Any </a:t>
            </a:r>
            <a:r>
              <a:rPr lang="en-US" sz="1700" dirty="0"/>
              <a:t>other relevant SLEPT factors. SLEPT stands for: Social, Legal, Economic, Political, Technological.</a:t>
            </a:r>
          </a:p>
          <a:p>
            <a:pPr marL="457200" indent="-457200">
              <a:buClr>
                <a:schemeClr val="accent6">
                  <a:lumMod val="50000"/>
                </a:schemeClr>
              </a:buClr>
              <a:buFont typeface="Wingdings 3" panose="05040102010807070707" pitchFamily="18" charset="2"/>
              <a:buChar char=""/>
            </a:pPr>
            <a:r>
              <a:rPr lang="en-US" sz="1700" dirty="0"/>
              <a:t>It is an acronym commonly used to embrace all aspects of the business environment.</a:t>
            </a:r>
          </a:p>
          <a:p>
            <a:pPr marL="457200" indent="-457200">
              <a:buClr>
                <a:schemeClr val="accent6">
                  <a:lumMod val="50000"/>
                </a:schemeClr>
              </a:buClr>
              <a:buFont typeface="Wingdings 3" panose="05040102010807070707" pitchFamily="18" charset="2"/>
              <a:buChar char=""/>
            </a:pPr>
            <a:r>
              <a:rPr lang="en-US" sz="1700" b="1" dirty="0"/>
              <a:t>R</a:t>
            </a:r>
            <a:r>
              <a:rPr lang="en-US" sz="1700" dirty="0"/>
              <a:t> stands for resources.</a:t>
            </a:r>
          </a:p>
          <a:p>
            <a:pPr marL="457200" indent="-457200">
              <a:buClr>
                <a:schemeClr val="accent6">
                  <a:lumMod val="50000"/>
                </a:schemeClr>
              </a:buClr>
              <a:buFont typeface="Wingdings 3" panose="05040102010807070707" pitchFamily="18" charset="2"/>
              <a:buChar char=""/>
            </a:pPr>
            <a:r>
              <a:rPr lang="en-US" sz="1700" dirty="0"/>
              <a:t>The E above asks you to look at factors which are beyond the business’s control – these apply to all </a:t>
            </a:r>
            <a:r>
              <a:rPr lang="en-US" sz="1700" dirty="0" smtClean="0"/>
              <a:t>firms in </a:t>
            </a:r>
            <a:r>
              <a:rPr lang="en-US" sz="1700" dirty="0"/>
              <a:t>the market. Resources are factors which are specific to the business and are not available to </a:t>
            </a:r>
            <a:r>
              <a:rPr lang="en-US" sz="1700" dirty="0" smtClean="0"/>
              <a:t>all firms</a:t>
            </a:r>
            <a:r>
              <a:rPr lang="en-US" sz="1700" dirty="0"/>
              <a:t>… the opposite. Using resources effectively can give a firm a source of competitive advantage. </a:t>
            </a:r>
            <a:r>
              <a:rPr lang="en-US" sz="1700" dirty="0" smtClean="0"/>
              <a:t>This means </a:t>
            </a:r>
            <a:r>
              <a:rPr lang="en-US" sz="1700" dirty="0"/>
              <a:t>a way to gain customers over competitors. Resources could include:</a:t>
            </a:r>
          </a:p>
          <a:p>
            <a:pPr marL="863600" indent="-406400">
              <a:buClr>
                <a:schemeClr val="accent6">
                  <a:lumMod val="50000"/>
                </a:schemeClr>
              </a:buClr>
              <a:buFont typeface="Wingdings" panose="05000000000000000000" pitchFamily="2" charset="2"/>
              <a:buChar char="v"/>
            </a:pPr>
            <a:r>
              <a:rPr lang="en-US" sz="1700" dirty="0" smtClean="0"/>
              <a:t>Special </a:t>
            </a:r>
            <a:r>
              <a:rPr lang="en-US" sz="1700" dirty="0"/>
              <a:t>staff skills and expertise</a:t>
            </a:r>
          </a:p>
          <a:p>
            <a:pPr marL="863600" indent="-406400">
              <a:buClr>
                <a:schemeClr val="accent6">
                  <a:lumMod val="50000"/>
                </a:schemeClr>
              </a:buClr>
              <a:buFont typeface="Wingdings" panose="05000000000000000000" pitchFamily="2" charset="2"/>
              <a:buChar char="v"/>
            </a:pPr>
            <a:r>
              <a:rPr lang="en-US" sz="1700" dirty="0" smtClean="0"/>
              <a:t>Money </a:t>
            </a:r>
            <a:r>
              <a:rPr lang="en-US" sz="1700" dirty="0"/>
              <a:t>in the bank</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good reputation</a:t>
            </a:r>
          </a:p>
          <a:p>
            <a:pPr marL="863600" indent="-406400">
              <a:buClr>
                <a:schemeClr val="accent6">
                  <a:lumMod val="50000"/>
                </a:schemeClr>
              </a:buClr>
              <a:buFont typeface="Wingdings" panose="05000000000000000000" pitchFamily="2" charset="2"/>
              <a:buChar char="v"/>
            </a:pPr>
            <a:r>
              <a:rPr lang="en-US" sz="1700" dirty="0" smtClean="0"/>
              <a:t>Strong </a:t>
            </a:r>
            <a:r>
              <a:rPr lang="en-US" sz="1700" dirty="0"/>
              <a:t>brands</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secure customer base</a:t>
            </a:r>
          </a:p>
          <a:p>
            <a:pPr marL="863600" indent="-406400">
              <a:buClr>
                <a:schemeClr val="accent6">
                  <a:lumMod val="50000"/>
                </a:schemeClr>
              </a:buClr>
              <a:buFont typeface="Wingdings" panose="05000000000000000000" pitchFamily="2" charset="2"/>
              <a:buChar char="v"/>
            </a:pPr>
            <a:r>
              <a:rPr lang="en-US" sz="1700" dirty="0" smtClean="0"/>
              <a:t>Access </a:t>
            </a:r>
            <a:r>
              <a:rPr lang="en-US" sz="1700" dirty="0"/>
              <a:t>to particularly high quality raw materials, or to low cost materials.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67449876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5904656" cy="5586145"/>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2200" dirty="0"/>
              <a:t>A successful marketing strategy will involve choosing a range of different approaches, which, together, will be capable of meeting the desired objectives. One way of looking at this process of decision making is to think about the marketing </a:t>
            </a:r>
            <a:r>
              <a:rPr lang="en-US" sz="2200" dirty="0" smtClean="0"/>
              <a:t>mix.</a:t>
            </a:r>
          </a:p>
          <a:p>
            <a:pPr marL="398463" indent="-398463">
              <a:spcAft>
                <a:spcPts val="600"/>
              </a:spcAft>
              <a:buClr>
                <a:schemeClr val="accent6">
                  <a:lumMod val="50000"/>
                </a:schemeClr>
              </a:buClr>
              <a:buFont typeface="Wingdings 3" panose="05040102010807070707" pitchFamily="18" charset="2"/>
              <a:buChar char=""/>
            </a:pPr>
            <a:r>
              <a:rPr lang="en-US" sz="2200" dirty="0" smtClean="0"/>
              <a:t>This </a:t>
            </a:r>
            <a:r>
              <a:rPr lang="en-US" sz="2200" dirty="0"/>
              <a:t>includes the price that customers must pay and the benefits that come from buying the product. These benefits will be the result of careful product design, based on a good understanding of the target market, and an accurate assessment of the price that people in this market will be willing and able to pay. You can see all this at work in the following case study.</a:t>
            </a:r>
          </a:p>
        </p:txBody>
      </p:sp>
      <p:sp>
        <p:nvSpPr>
          <p:cNvPr id="6" name="Title 1"/>
          <p:cNvSpPr>
            <a:spLocks noGrp="1"/>
          </p:cNvSpPr>
          <p:nvPr>
            <p:ph type="title"/>
          </p:nvPr>
        </p:nvSpPr>
        <p:spPr>
          <a:xfrm>
            <a:off x="35496" y="72008"/>
            <a:ext cx="7704856" cy="548680"/>
          </a:xfrm>
        </p:spPr>
        <p:txBody>
          <a:bodyPr>
            <a:noAutofit/>
          </a:bodyPr>
          <a:lstStyle/>
          <a:p>
            <a:r>
              <a:rPr lang="en-GB" dirty="0" smtClean="0"/>
              <a:t>2.1 – Marketing Mix</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a:t>
            </a:r>
            <a:endParaRPr lang="en-GB" sz="1200" b="1" dirty="0">
              <a:latin typeface="Arial" panose="020B0604020202020204" pitchFamily="34" charset="0"/>
              <a:cs typeface="Arial" panose="020B0604020202020204" pitchFamily="34" charset="0"/>
            </a:endParaRPr>
          </a:p>
        </p:txBody>
      </p:sp>
      <p:pic>
        <p:nvPicPr>
          <p:cNvPr id="1026" name="Picture 2" descr="Image result for the marketing mix"/>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6176" y="1125759"/>
            <a:ext cx="2663281" cy="266328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the marketing mix"/>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3941095"/>
            <a:ext cx="2663281" cy="25842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6225713"/>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6696744" cy="5724644"/>
          </a:xfrm>
          <a:prstGeom prst="rect">
            <a:avLst/>
          </a:prstGeom>
        </p:spPr>
        <p:txBody>
          <a:bodyPr wrap="square">
            <a:spAutoFit/>
          </a:bodyPr>
          <a:lstStyle/>
          <a:p>
            <a:pPr>
              <a:spcAft>
                <a:spcPts val="600"/>
              </a:spcAft>
              <a:buClr>
                <a:schemeClr val="accent6">
                  <a:lumMod val="50000"/>
                </a:schemeClr>
              </a:buClr>
            </a:pPr>
            <a:r>
              <a:rPr lang="en-US" sz="1600" b="1" dirty="0">
                <a:solidFill>
                  <a:srgbClr val="002060"/>
                </a:solidFill>
              </a:rPr>
              <a:t>Passenger lounges</a:t>
            </a:r>
          </a:p>
          <a:p>
            <a:pPr marL="398463" indent="-398463">
              <a:spcAft>
                <a:spcPts val="600"/>
              </a:spcAft>
              <a:buClr>
                <a:schemeClr val="accent6">
                  <a:lumMod val="50000"/>
                </a:schemeClr>
              </a:buClr>
              <a:buFont typeface="Wingdings 3" panose="05040102010807070707" pitchFamily="18" charset="2"/>
              <a:buChar char=""/>
            </a:pPr>
            <a:r>
              <a:rPr lang="en-US" sz="1600" dirty="0">
                <a:solidFill>
                  <a:srgbClr val="002060"/>
                </a:solidFill>
              </a:rPr>
              <a:t>Phil Cameron was a successful West End theatre producer but the highs and lows of the stage had sapped his energy. Cameron had had a globe-trotting childhood, even travelling alone from England to New Zealand at the age of </a:t>
            </a:r>
            <a:r>
              <a:rPr lang="en-US" sz="1600" dirty="0" smtClean="0">
                <a:solidFill>
                  <a:srgbClr val="002060"/>
                </a:solidFill>
              </a:rPr>
              <a:t>11.</a:t>
            </a:r>
          </a:p>
          <a:p>
            <a:pPr marL="398463" indent="-398463">
              <a:spcAft>
                <a:spcPts val="600"/>
              </a:spcAft>
              <a:buClr>
                <a:schemeClr val="accent6">
                  <a:lumMod val="50000"/>
                </a:schemeClr>
              </a:buClr>
              <a:buFont typeface="Wingdings 3" panose="05040102010807070707" pitchFamily="18" charset="2"/>
              <a:buChar char=""/>
            </a:pPr>
            <a:r>
              <a:rPr lang="en-US" sz="1600" dirty="0" smtClean="0">
                <a:solidFill>
                  <a:srgbClr val="002060"/>
                </a:solidFill>
              </a:rPr>
              <a:t>He </a:t>
            </a:r>
            <a:r>
              <a:rPr lang="en-US" sz="1600" dirty="0">
                <a:solidFill>
                  <a:srgbClr val="002060"/>
                </a:solidFill>
              </a:rPr>
              <a:t>decided to go into business on his own, applying to start an airline for business </a:t>
            </a:r>
            <a:r>
              <a:rPr lang="en-US" sz="1600" dirty="0" smtClean="0">
                <a:solidFill>
                  <a:srgbClr val="002060"/>
                </a:solidFill>
              </a:rPr>
              <a:t>travelers. </a:t>
            </a:r>
            <a:r>
              <a:rPr lang="en-US" sz="1600" dirty="0">
                <a:solidFill>
                  <a:srgbClr val="002060"/>
                </a:solidFill>
              </a:rPr>
              <a:t>When he could not raise the funds he turned his attention to airport passenger lounges, places where he had spent many a long uncomfortable hour. He seized an opportunity to take over a lounge at New York's JFK airport and turned it into an executive lounge. He intended to provide facilities for first and business-class </a:t>
            </a:r>
            <a:r>
              <a:rPr lang="en-US" sz="1600" dirty="0" smtClean="0">
                <a:solidFill>
                  <a:srgbClr val="002060"/>
                </a:solidFill>
              </a:rPr>
              <a:t>passengers.</a:t>
            </a:r>
          </a:p>
          <a:p>
            <a:pPr marL="398463" indent="-398463">
              <a:spcAft>
                <a:spcPts val="600"/>
              </a:spcAft>
              <a:buClr>
                <a:schemeClr val="accent6">
                  <a:lumMod val="50000"/>
                </a:schemeClr>
              </a:buClr>
              <a:buFont typeface="Wingdings 3" panose="05040102010807070707" pitchFamily="18" charset="2"/>
              <a:buChar char=""/>
            </a:pPr>
            <a:r>
              <a:rPr lang="en-US" sz="1600" dirty="0" smtClean="0">
                <a:solidFill>
                  <a:srgbClr val="002060"/>
                </a:solidFill>
              </a:rPr>
              <a:t>With </a:t>
            </a:r>
            <a:r>
              <a:rPr lang="en-US" sz="1600" dirty="0">
                <a:solidFill>
                  <a:srgbClr val="002060"/>
                </a:solidFill>
              </a:rPr>
              <a:t>a partner he raised £100,000, mainly from family and friends, opening The Lounge in January 2007. The venture made a substantial profit in the first 12 months and, with further capital from private investors he opened another lounge at </a:t>
            </a:r>
            <a:r>
              <a:rPr lang="en-US" sz="1600" dirty="0" smtClean="0">
                <a:solidFill>
                  <a:srgbClr val="002060"/>
                </a:solidFill>
              </a:rPr>
              <a:t>Gatwick </a:t>
            </a:r>
            <a:r>
              <a:rPr lang="en-US" sz="1600" dirty="0">
                <a:solidFill>
                  <a:srgbClr val="002060"/>
                </a:solidFill>
              </a:rPr>
              <a:t>and two at Stansted. </a:t>
            </a:r>
            <a:r>
              <a:rPr lang="en-US" sz="1600" dirty="0" smtClean="0">
                <a:solidFill>
                  <a:srgbClr val="002060"/>
                </a:solidFill>
              </a:rPr>
              <a:t>Travelers </a:t>
            </a:r>
            <a:r>
              <a:rPr lang="en-US" sz="1600" dirty="0">
                <a:solidFill>
                  <a:srgbClr val="002060"/>
                </a:solidFill>
              </a:rPr>
              <a:t>pay £15 to £20 to spend up to 3 hours inside.</a:t>
            </a:r>
          </a:p>
          <a:p>
            <a:pPr>
              <a:spcAft>
                <a:spcPts val="600"/>
              </a:spcAft>
              <a:buClr>
                <a:schemeClr val="accent6">
                  <a:lumMod val="50000"/>
                </a:schemeClr>
              </a:buClr>
            </a:pPr>
            <a:r>
              <a:rPr lang="en-US" sz="1600" b="1" dirty="0" smtClean="0">
                <a:solidFill>
                  <a:srgbClr val="FF0000"/>
                </a:solidFill>
              </a:rPr>
              <a:t>Questions</a:t>
            </a:r>
            <a:endParaRPr lang="en-US" sz="1600" b="1" dirty="0">
              <a:solidFill>
                <a:srgbClr val="FF0000"/>
              </a:solidFill>
            </a:endParaRPr>
          </a:p>
          <a:p>
            <a:pPr marL="398463" indent="-398463">
              <a:spcAft>
                <a:spcPts val="600"/>
              </a:spcAft>
              <a:buClr>
                <a:schemeClr val="accent6">
                  <a:lumMod val="50000"/>
                </a:schemeClr>
              </a:buClr>
              <a:buFont typeface="+mj-lt"/>
              <a:buAutoNum type="arabicPeriod"/>
            </a:pPr>
            <a:r>
              <a:rPr lang="en-US" sz="1600" dirty="0" smtClean="0">
                <a:solidFill>
                  <a:srgbClr val="FF0000"/>
                </a:solidFill>
              </a:rPr>
              <a:t>How </a:t>
            </a:r>
            <a:r>
              <a:rPr lang="en-US" sz="1600" dirty="0">
                <a:solidFill>
                  <a:srgbClr val="FF0000"/>
                </a:solidFill>
              </a:rPr>
              <a:t>would Phil Cameron have worked out what to charge and how to run his lounges?</a:t>
            </a:r>
          </a:p>
          <a:p>
            <a:pPr marL="398463" indent="-398463">
              <a:spcAft>
                <a:spcPts val="600"/>
              </a:spcAft>
              <a:buClr>
                <a:schemeClr val="accent6">
                  <a:lumMod val="50000"/>
                </a:schemeClr>
              </a:buClr>
              <a:buFont typeface="+mj-lt"/>
              <a:buAutoNum type="arabicPeriod"/>
            </a:pPr>
            <a:r>
              <a:rPr lang="en-US" sz="1600" dirty="0" smtClean="0">
                <a:solidFill>
                  <a:srgbClr val="FF0000"/>
                </a:solidFill>
              </a:rPr>
              <a:t>Could </a:t>
            </a:r>
            <a:r>
              <a:rPr lang="en-US" sz="1600" dirty="0">
                <a:solidFill>
                  <a:srgbClr val="FF0000"/>
                </a:solidFill>
              </a:rPr>
              <a:t>he have charged more than £20 for a 3-hour visit?</a:t>
            </a:r>
          </a:p>
        </p:txBody>
      </p:sp>
      <p:sp>
        <p:nvSpPr>
          <p:cNvPr id="6" name="Title 1"/>
          <p:cNvSpPr>
            <a:spLocks noGrp="1"/>
          </p:cNvSpPr>
          <p:nvPr>
            <p:ph type="title"/>
          </p:nvPr>
        </p:nvSpPr>
        <p:spPr>
          <a:xfrm>
            <a:off x="35496" y="72008"/>
            <a:ext cx="7704856" cy="548680"/>
          </a:xfrm>
        </p:spPr>
        <p:txBody>
          <a:bodyPr>
            <a:noAutofit/>
          </a:bodyPr>
          <a:lstStyle/>
          <a:p>
            <a:r>
              <a:rPr lang="en-GB" dirty="0" smtClean="0"/>
              <a:t>2.1 – Marketing Mix</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a:t>
            </a:r>
            <a:endParaRPr lang="en-GB" sz="1200" b="1" dirty="0">
              <a:latin typeface="Arial" panose="020B0604020202020204" pitchFamily="34" charset="0"/>
              <a:cs typeface="Arial" panose="020B0604020202020204" pitchFamily="34" charset="0"/>
            </a:endParaRPr>
          </a:p>
        </p:txBody>
      </p:sp>
      <p:pic>
        <p:nvPicPr>
          <p:cNvPr id="2050" name="Picture 2" descr="Image result for airport executive loun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8264" y="1116385"/>
            <a:ext cx="1944216" cy="103403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airport executive loun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0439" r="24122"/>
          <a:stretch/>
        </p:blipFill>
        <p:spPr bwMode="auto">
          <a:xfrm>
            <a:off x="6945343" y="2276872"/>
            <a:ext cx="1916753" cy="134207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airport executive loun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264" y="3717032"/>
            <a:ext cx="1913832" cy="127651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airport executive lounge"/>
          <p:cNvPicPr>
            <a:picLocks noChangeAspect="1" noChangeArrowheads="1"/>
          </p:cNvPicPr>
          <p:nvPr/>
        </p:nvPicPr>
        <p:blipFill rotWithShape="1">
          <a:blip r:embed="rId6">
            <a:extLst>
              <a:ext uri="{28A0092B-C50C-407E-A947-70E740481C1C}">
                <a14:useLocalDpi xmlns:a14="http://schemas.microsoft.com/office/drawing/2010/main" val="0"/>
              </a:ext>
            </a:extLst>
          </a:blip>
          <a:srcRect l="10078" r="6075"/>
          <a:stretch/>
        </p:blipFill>
        <p:spPr bwMode="auto">
          <a:xfrm>
            <a:off x="6942995" y="5085184"/>
            <a:ext cx="1949485" cy="1551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3776169"/>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6DD945F-B7B0-4691-A0D0-E2EAD6DA23B3}">
  <ds:schemaRefs>
    <ds:schemaRef ds:uri="http://schemas.microsoft.com/office/2006/documentManagement/types"/>
    <ds:schemaRef ds:uri="http://www.w3.org/XML/1998/namespace"/>
    <ds:schemaRef ds:uri="http://purl.org/dc/dcmitype/"/>
    <ds:schemaRef ds:uri="http://purl.org/dc/elements/1.1/"/>
    <ds:schemaRef ds:uri="http://purl.org/dc/terms/"/>
    <ds:schemaRef ds:uri="http://schemas.microsoft.com/office/2006/metadata/properties"/>
    <ds:schemaRef ds:uri="http://schemas.openxmlformats.org/package/2006/metadata/core-properties"/>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59881</TotalTime>
  <Words>8350</Words>
  <Application>Microsoft Office PowerPoint</Application>
  <PresentationFormat>On-screen Show (4:3)</PresentationFormat>
  <Paragraphs>599</Paragraphs>
  <Slides>54</Slides>
  <Notes>54</Notes>
  <HiddenSlides>0</HiddenSlides>
  <MMClips>4</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54</vt:i4>
      </vt:variant>
    </vt:vector>
  </HeadingPairs>
  <TitlesOfParts>
    <vt:vector size="66" baseType="lpstr">
      <vt:lpstr>Arial Unicode MS</vt:lpstr>
      <vt:lpstr>Arial</vt:lpstr>
      <vt:lpstr>Calibri</vt:lpstr>
      <vt:lpstr>Lucida Sans Unicode</vt:lpstr>
      <vt:lpstr>MyriadPro-Bold</vt:lpstr>
      <vt:lpstr>MyriadPro-BoldIt</vt:lpstr>
      <vt:lpstr>Segoe UI</vt:lpstr>
      <vt:lpstr>Verdana</vt:lpstr>
      <vt:lpstr>Wingdings</vt:lpstr>
      <vt:lpstr>Wingdings 2</vt:lpstr>
      <vt:lpstr>Wingdings 3</vt:lpstr>
      <vt:lpstr>Enderoth</vt:lpstr>
      <vt:lpstr>PowerPoint Presentation</vt:lpstr>
      <vt:lpstr>1 – New Business Ideas - Expectations</vt:lpstr>
      <vt:lpstr>1 – New Business Ideas - Weighing</vt:lpstr>
      <vt:lpstr>1 – Answering Exam-Style Questions</vt:lpstr>
      <vt:lpstr>1 – Answering Exam-Style Questions</vt:lpstr>
      <vt:lpstr>1 – Answering Exam-Style Questions</vt:lpstr>
      <vt:lpstr>1 – Answering Exam-Style Questions</vt:lpstr>
      <vt:lpstr>2.1 – Marketing Mix</vt:lpstr>
      <vt:lpstr>2.1 – Marketing Mix</vt:lpstr>
      <vt:lpstr>2.1 – Marketing Mix</vt:lpstr>
      <vt:lpstr>2.1 – Marketing Mix</vt:lpstr>
      <vt:lpstr>2.1 – Marketing Mix</vt:lpstr>
      <vt:lpstr>2.1 – Marketing Mix</vt:lpstr>
      <vt:lpstr>2.1 – Marketing Mix</vt:lpstr>
      <vt:lpstr>2.1 – Marketing Mix</vt:lpstr>
      <vt:lpstr>2.1 – Marketing Mix</vt:lpstr>
      <vt:lpstr>2.2 – Product Life Cycle</vt:lpstr>
      <vt:lpstr>2.2 – Product Life Cycle</vt:lpstr>
      <vt:lpstr>2.2 – Product Life Cycle</vt:lpstr>
      <vt:lpstr>2.2 – Product Life Cycle</vt:lpstr>
      <vt:lpstr>2.2 – Product Life Cycle</vt:lpstr>
      <vt:lpstr>2.2 – Product Life Cycle</vt:lpstr>
      <vt:lpstr>2.2 – Product Life Cycle</vt:lpstr>
      <vt:lpstr>2.2 – Product Life Cycle</vt:lpstr>
      <vt:lpstr>2.2 – Product Life Cycle</vt:lpstr>
      <vt:lpstr>2.2 – Product Life Cycle</vt:lpstr>
      <vt:lpstr>2.2 – Product Life Cycle</vt:lpstr>
      <vt:lpstr>2.2 – Product Life Cycle</vt:lpstr>
      <vt:lpstr>2.3 – The Boston Matrix</vt:lpstr>
      <vt:lpstr>2.4 – Cash flows and Marketing</vt:lpstr>
      <vt:lpstr>2.4 – Cash flows and Marketing</vt:lpstr>
      <vt:lpstr>2.4 – Cash flows and Marketing</vt:lpstr>
      <vt:lpstr>2 – Exam Questions – January 2014</vt:lpstr>
      <vt:lpstr>2 – Exam Questions – January 2014</vt:lpstr>
      <vt:lpstr>2 – Exam Questions – January 2014</vt:lpstr>
      <vt:lpstr>2 – Exam Questions – January 2014</vt:lpstr>
      <vt:lpstr>2 – Exam Questions – January 2014</vt:lpstr>
      <vt:lpstr>2 – Exam Questions – January 2014</vt:lpstr>
      <vt:lpstr>2 – Exam Questions – January 2014</vt:lpstr>
      <vt:lpstr>2 – Exam Questions – June 2014</vt:lpstr>
      <vt:lpstr>2 – Exam Questions – June 2014</vt:lpstr>
      <vt:lpstr>2 – Exam Questions – June 2014</vt:lpstr>
      <vt:lpstr>2 – Exam Questions – June 2014</vt:lpstr>
      <vt:lpstr>2 – Exam Questions – June 2014</vt:lpstr>
      <vt:lpstr>2 – Exam Questions – June 2014</vt:lpstr>
      <vt:lpstr>2 – Exam Questions – June 2014</vt:lpstr>
      <vt:lpstr>2 – Exam Questions – June 2014</vt:lpstr>
      <vt:lpstr>2 – Exam Questions – June 2014</vt:lpstr>
      <vt:lpstr>2 – Exam Questions – January 2015</vt:lpstr>
      <vt:lpstr>2 – Exam Questions – January 2015</vt:lpstr>
      <vt:lpstr>2 – Exam Questions – January 2015</vt:lpstr>
      <vt:lpstr>2 – Exam Questions – January 2015</vt:lpstr>
      <vt:lpstr>2 – Exam Questions – January 2015</vt:lpstr>
      <vt:lpstr>2 – Exam Questions – January 2014</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02 - The Marketing Mix</dc:title>
  <dc:subject>eBusiness</dc:subject>
  <dc:creator>Enderoth</dc:creator>
  <cp:lastModifiedBy>Stephen Rafferty</cp:lastModifiedBy>
  <cp:revision>2068</cp:revision>
  <cp:lastPrinted>2014-01-22T18:25:48Z</cp:lastPrinted>
  <dcterms:created xsi:type="dcterms:W3CDTF">2008-03-12T11:01:44Z</dcterms:created>
  <dcterms:modified xsi:type="dcterms:W3CDTF">2018-08-02T18:10:47Z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